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sldIdLst>
    <p:sldId id="256" r:id="rId3"/>
  </p:sldIdLst>
  <p:sldSz cx="21602700" cy="14401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5pPr>
    <a:lvl6pPr marL="22860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6pPr>
    <a:lvl7pPr marL="27432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7pPr>
    <a:lvl8pPr marL="32004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8pPr>
    <a:lvl9pPr marL="36576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7539"/>
    <a:srgbClr val="685642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170" y="-288"/>
      </p:cViewPr>
      <p:guideLst>
        <p:guide orient="horz" pos="453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838" y="4473575"/>
            <a:ext cx="18361025" cy="30876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088" y="8161338"/>
            <a:ext cx="15122525" cy="3679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932150" y="215900"/>
            <a:ext cx="5310188" cy="54006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215900"/>
            <a:ext cx="1577975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838" y="4473575"/>
            <a:ext cx="18361025" cy="30876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088" y="8161338"/>
            <a:ext cx="15122525" cy="3679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49FAB-1967-2C4D-B994-04D68D50B1E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25585-7B2A-7C46-9ED6-965CBADF7D3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563" y="9255125"/>
            <a:ext cx="18362612" cy="28590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563" y="6103938"/>
            <a:ext cx="18362612" cy="3151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7A646-15EC-724E-8F71-5977F16FF22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79500" y="3360738"/>
            <a:ext cx="9645650" cy="11041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77550" y="3360738"/>
            <a:ext cx="9645650" cy="11041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41779-95B9-D841-B0BC-FD682F9A5D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6263"/>
            <a:ext cx="1944370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79500" y="3224213"/>
            <a:ext cx="9545638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79500" y="4567238"/>
            <a:ext cx="9545638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4388" y="3224213"/>
            <a:ext cx="9548812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4388" y="4567238"/>
            <a:ext cx="9548812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224D4-EF73-E740-800F-F8B5F907C4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00BF9-110C-7148-8B5C-53F2BE1A33C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E5952-E099-2E46-A44A-C0EBAF38582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3088"/>
            <a:ext cx="7107238" cy="2439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5500" y="573088"/>
            <a:ext cx="12077700" cy="122920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9500" y="3013075"/>
            <a:ext cx="7107238" cy="9852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501C5-D3F2-5541-93E3-079ABA447E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3863" y="10080625"/>
            <a:ext cx="1296193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3863" y="1287463"/>
            <a:ext cx="12961937" cy="86407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3863" y="11271250"/>
            <a:ext cx="12961937" cy="1690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A2BD4-7131-AA4F-B2D1-FBFAAEDF209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58947-453B-A940-BA0F-DDC28D515B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662275" y="192088"/>
            <a:ext cx="4860925" cy="142097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79500" y="192088"/>
            <a:ext cx="14430375" cy="142097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1B6ED-1C22-8049-BFC1-99C8447E9CB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563" y="9255125"/>
            <a:ext cx="18362612" cy="28590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563" y="6103938"/>
            <a:ext cx="18362612" cy="3151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8925" y="1512888"/>
            <a:ext cx="10364788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6113" y="1512888"/>
            <a:ext cx="10364787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6263"/>
            <a:ext cx="1944370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79500" y="3224213"/>
            <a:ext cx="9545638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79500" y="4567238"/>
            <a:ext cx="9545638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4388" y="3224213"/>
            <a:ext cx="9548812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4388" y="4567238"/>
            <a:ext cx="9548812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3088"/>
            <a:ext cx="7107238" cy="2439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5500" y="573088"/>
            <a:ext cx="12077700" cy="122920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9500" y="3013075"/>
            <a:ext cx="7107238" cy="9852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3863" y="10080625"/>
            <a:ext cx="1296193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3863" y="1287463"/>
            <a:ext cx="12961937" cy="86407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3863" y="11271250"/>
            <a:ext cx="12961937" cy="1690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215900"/>
            <a:ext cx="21242338" cy="129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8925" y="1512888"/>
            <a:ext cx="20881975" cy="4103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-107" charset="0"/>
              </a:rPr>
              <a:t>Second level</a:t>
            </a:r>
          </a:p>
          <a:p>
            <a:pPr lvl="2"/>
            <a:r>
              <a:rPr lang="en-US">
                <a:sym typeface="Arial" pitchFamily="-107" charset="0"/>
              </a:rPr>
              <a:t>Third level</a:t>
            </a:r>
          </a:p>
          <a:p>
            <a:pPr lvl="3"/>
            <a:r>
              <a:rPr lang="en-US">
                <a:sym typeface="Arial" pitchFamily="-107" charset="0"/>
              </a:rPr>
              <a:t>Fourth level</a:t>
            </a:r>
          </a:p>
          <a:p>
            <a:pPr lvl="4"/>
            <a:r>
              <a:rPr lang="en-US">
                <a:sym typeface="Arial" pitchFamily="-107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+mj-lt"/>
          <a:ea typeface="+mj-ea"/>
          <a:cs typeface="+mj-cs"/>
          <a:sym typeface="Arial" pitchFamily="-107" charset="0"/>
        </a:defRPr>
      </a:lvl1pPr>
      <a:lvl2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2pPr>
      <a:lvl3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3pPr>
      <a:lvl4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4pPr>
      <a:lvl5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5pPr>
      <a:lvl6pPr marL="4968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540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4112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684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9688" indent="-39688" algn="r" rtl="0" eaLnBrk="0" fontAlgn="base" hangingPunct="0">
        <a:spcBef>
          <a:spcPts val="700"/>
        </a:spcBef>
        <a:spcAft>
          <a:spcPct val="0"/>
        </a:spcAft>
        <a:defRPr sz="3200" b="1">
          <a:solidFill>
            <a:srgbClr val="FDFEC6"/>
          </a:solidFill>
          <a:latin typeface="+mn-lt"/>
          <a:ea typeface="+mn-ea"/>
          <a:cs typeface="+mn-cs"/>
          <a:sym typeface="Arial" pitchFamily="-107" charset="0"/>
        </a:defRPr>
      </a:lvl1pPr>
      <a:lvl2pPr marL="1017588" indent="-560388" algn="ctr" rtl="0" eaLnBrk="0" fontAlgn="base" hangingPunct="0">
        <a:spcBef>
          <a:spcPts val="1400"/>
        </a:spcBef>
        <a:spcAft>
          <a:spcPct val="0"/>
        </a:spcAft>
        <a:defRPr sz="63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2pPr>
      <a:lvl3pPr marL="2046288" indent="-1131888" algn="ctr" rtl="0" eaLnBrk="0" fontAlgn="base" hangingPunct="0">
        <a:spcBef>
          <a:spcPts val="1200"/>
        </a:spcBef>
        <a:spcAft>
          <a:spcPct val="0"/>
        </a:spcAft>
        <a:defRPr sz="5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3pPr>
      <a:lvl4pPr marL="3074988" indent="-1703388" algn="ctr" rtl="0" eaLnBrk="0" fontAlgn="base" hangingPunct="0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4pPr>
      <a:lvl5pPr marL="4103688" indent="-2274888" algn="ctr" rtl="0" eaLnBrk="0" fontAlgn="base" hangingPunct="0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5pPr>
      <a:lvl6pPr marL="45608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6pPr>
      <a:lvl7pPr marL="50180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7pPr>
      <a:lvl8pPr marL="54752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8pPr>
      <a:lvl9pPr marL="59324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92088"/>
            <a:ext cx="19443700" cy="316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01600" tIns="101600" rIns="205740" bIns="101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3360738"/>
            <a:ext cx="19443700" cy="11041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01600" tIns="101600" rIns="205740" bIns="101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-107" charset="0"/>
              </a:rPr>
              <a:t>Second level</a:t>
            </a:r>
          </a:p>
          <a:p>
            <a:pPr lvl="2"/>
            <a:r>
              <a:rPr lang="en-US">
                <a:sym typeface="Arial" pitchFamily="-107" charset="0"/>
              </a:rPr>
              <a:t>Third level</a:t>
            </a:r>
          </a:p>
          <a:p>
            <a:pPr lvl="3"/>
            <a:r>
              <a:rPr lang="en-US">
                <a:sym typeface="Arial" pitchFamily="-107" charset="0"/>
              </a:rPr>
              <a:t>Fourth level</a:t>
            </a:r>
          </a:p>
          <a:p>
            <a:pPr lvl="4"/>
            <a:r>
              <a:rPr lang="en-US">
                <a:sym typeface="Arial" pitchFamily="-107" charset="0"/>
              </a:rPr>
              <a:t>Fifth level</a:t>
            </a:r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>
            <a:off x="7378700" y="13114338"/>
            <a:ext cx="68580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1600" tIns="101600" rIns="205740" bIns="101600">
            <a:prstTxWarp prst="textNoShape">
              <a:avLst/>
            </a:prstTxWarp>
          </a:bodyPr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IV Jornadas de Innovación e Investigación Educativa - 2010, Universidad de Zaragoza</a:t>
            </a:r>
          </a:p>
        </p:txBody>
      </p:sp>
      <p:sp>
        <p:nvSpPr>
          <p:cNvPr id="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7667288" y="13114338"/>
            <a:ext cx="668337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3200">
                <a:solidFill>
                  <a:schemeClr val="tx1"/>
                </a:solidFill>
                <a:ea typeface="Arial" pitchFamily="-107" charset="0"/>
                <a:cs typeface="Arial" pitchFamily="-107" charset="0"/>
              </a:defRPr>
            </a:lvl1pPr>
          </a:lstStyle>
          <a:p>
            <a:fld id="{D4213F84-4D7E-A345-89DE-803960669F7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+mj-lt"/>
          <a:ea typeface="+mj-ea"/>
          <a:cs typeface="+mj-cs"/>
          <a:sym typeface="Arial" pitchFamily="-107" charset="0"/>
        </a:defRPr>
      </a:lvl1pPr>
      <a:lvl2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2pPr>
      <a:lvl3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3pPr>
      <a:lvl4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4pPr>
      <a:lvl5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5pPr>
      <a:lvl6pPr marL="4587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59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31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303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773113" indent="-771525" algn="l" rtl="0" eaLnBrk="0" fontAlgn="base" hangingPunct="0">
        <a:spcBef>
          <a:spcPts val="1600"/>
        </a:spcBef>
        <a:spcAft>
          <a:spcPct val="0"/>
        </a:spcAft>
        <a:buSzPct val="100000"/>
        <a:buFont typeface="Arial" pitchFamily="-107" charset="0"/>
        <a:buChar char="•"/>
        <a:defRPr sz="72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1pPr>
      <a:lvl2pPr marL="1673225" indent="-642938" algn="l" rtl="0" eaLnBrk="0" fontAlgn="base" hangingPunct="0">
        <a:spcBef>
          <a:spcPts val="1400"/>
        </a:spcBef>
        <a:spcAft>
          <a:spcPct val="0"/>
        </a:spcAft>
        <a:buSzPct val="100000"/>
        <a:buFont typeface="Arial" pitchFamily="-107" charset="0"/>
        <a:buChar char="–"/>
        <a:defRPr sz="63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2pPr>
      <a:lvl3pPr marL="2573338" indent="-514350" algn="l" rtl="0" eaLnBrk="0" fontAlgn="base" hangingPunct="0">
        <a:spcBef>
          <a:spcPts val="1200"/>
        </a:spcBef>
        <a:spcAft>
          <a:spcPct val="0"/>
        </a:spcAft>
        <a:buSzPct val="100000"/>
        <a:buFont typeface="Arial" pitchFamily="-107" charset="0"/>
        <a:buChar char="•"/>
        <a:defRPr sz="54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3pPr>
      <a:lvl4pPr marL="3602038" indent="-514350" algn="l" rtl="0" eaLnBrk="0" fontAlgn="base" hangingPunct="0">
        <a:spcBef>
          <a:spcPts val="1000"/>
        </a:spcBef>
        <a:spcAft>
          <a:spcPct val="0"/>
        </a:spcAft>
        <a:buSzPct val="100000"/>
        <a:buFont typeface="Arial" pitchFamily="-107" charset="0"/>
        <a:buChar char="–"/>
        <a:defRPr sz="45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4pPr>
      <a:lvl5pPr marL="4630738" indent="-514350" algn="l" rtl="0" eaLnBrk="0" fontAlgn="base" hangingPunct="0">
        <a:spcBef>
          <a:spcPts val="1000"/>
        </a:spcBef>
        <a:spcAft>
          <a:spcPct val="0"/>
        </a:spcAft>
        <a:buSzPct val="100000"/>
        <a:buFont typeface="Arial" pitchFamily="-107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5pPr>
      <a:lvl6pPr marL="50879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55451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60023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64595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buil@unizar.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3144500"/>
            <a:ext cx="21602700" cy="1257300"/>
          </a:xfrm>
          <a:prstGeom prst="rect">
            <a:avLst/>
          </a:prstGeom>
          <a:gradFill flip="none" rotWithShape="1">
            <a:gsLst>
              <a:gs pos="0">
                <a:srgbClr val="685642"/>
              </a:gs>
              <a:gs pos="99000">
                <a:schemeClr val="bg1"/>
              </a:gs>
              <a:gs pos="15000">
                <a:srgbClr val="9E7539"/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s-ES">
              <a:solidFill>
                <a:srgbClr val="685642"/>
              </a:solidFill>
            </a:endParaRPr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>
            <a:off x="4813300" y="13855700"/>
            <a:ext cx="167894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1600" tIns="101600" rIns="205740" bIns="101600">
            <a:prstTxWarp prst="textNoShape">
              <a:avLst/>
            </a:prstTxWarp>
          </a:bodyPr>
          <a:lstStyle/>
          <a:p>
            <a:pPr marL="1588" algn="r"/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VI </a:t>
            </a:r>
            <a:r>
              <a:rPr lang="en-US" sz="2400" b="1" dirty="0" err="1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Jornadas</a:t>
            </a:r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 de </a:t>
            </a:r>
            <a:r>
              <a:rPr lang="en-US" sz="2400" b="1" dirty="0" err="1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Innovación</a:t>
            </a:r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e</a:t>
            </a:r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Investigación</a:t>
            </a:r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Educativa</a:t>
            </a:r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 - 2012, Universidad de Zaragoza</a:t>
            </a:r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>
            <a:off x="0" y="0"/>
            <a:ext cx="21615400" cy="2232025"/>
          </a:xfrm>
          <a:prstGeom prst="rect">
            <a:avLst/>
          </a:prstGeom>
          <a:solidFill>
            <a:srgbClr val="685642"/>
          </a:soli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3850" y="13024191"/>
            <a:ext cx="4343400" cy="1597366"/>
          </a:xfrm>
          <a:prstGeom prst="rect">
            <a:avLst/>
          </a:prstGeom>
          <a:noFill/>
          <a:ln>
            <a:noFill/>
          </a:ln>
          <a:effectLst>
            <a:outerShdw blurRad="127000" dist="76199" dir="1259987" algn="ctr" rotWithShape="0">
              <a:schemeClr val="bg2">
                <a:alpha val="75000"/>
              </a:scheme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3078" name="Rectangle 5"/>
          <p:cNvSpPr>
            <a:spLocks/>
          </p:cNvSpPr>
          <p:nvPr/>
        </p:nvSpPr>
        <p:spPr bwMode="auto">
          <a:xfrm>
            <a:off x="5616774" y="2247900"/>
            <a:ext cx="15985926" cy="4885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algn="r">
              <a:spcBef>
                <a:spcPts val="638"/>
              </a:spcBef>
            </a:pPr>
            <a:r>
              <a:rPr lang="en-US" sz="2800" dirty="0" err="1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Departamento</a:t>
            </a:r>
            <a:r>
              <a:rPr lang="en-US" sz="28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Dirección</a:t>
            </a:r>
            <a:r>
              <a:rPr lang="en-US" sz="28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de Marketing e </a:t>
            </a:r>
            <a:r>
              <a:rPr lang="en-US" sz="2800" dirty="0" err="1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Investigación</a:t>
            </a:r>
            <a:r>
              <a:rPr lang="en-US" sz="28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Mercados</a:t>
            </a:r>
            <a:r>
              <a:rPr lang="en-US" sz="28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  <a:hlinkClick r:id="rId3"/>
              </a:rPr>
              <a:t>ibuil@unizar.es</a:t>
            </a:r>
            <a:endParaRPr lang="en-US" sz="2800" dirty="0" smtClean="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  <a:p>
            <a:pPr marL="39688">
              <a:spcBef>
                <a:spcPts val="638"/>
              </a:spcBef>
            </a:pPr>
            <a:r>
              <a:rPr lang="en-US" sz="28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                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Grupo</a:t>
            </a:r>
            <a:r>
              <a:rPr lang="en-US" sz="28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Interdisciplinar</a:t>
            </a:r>
            <a:r>
              <a:rPr lang="en-US" sz="28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Innovación</a:t>
            </a:r>
            <a:r>
              <a:rPr lang="en-US" sz="28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Docente</a:t>
            </a:r>
            <a:r>
              <a:rPr lang="en-US" sz="28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ID</a:t>
            </a:r>
            <a:r>
              <a:rPr lang="en-US" sz="2800" b="1" dirty="0" err="1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TIC</a:t>
            </a:r>
            <a:r>
              <a:rPr lang="en-US" sz="2800" dirty="0" err="1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Tts</a:t>
            </a:r>
            <a:r>
              <a:rPr lang="en-US" sz="28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                  </a:t>
            </a:r>
            <a:endParaRPr lang="en-US" sz="2800" dirty="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1602700" cy="1296988"/>
          </a:xfrm>
        </p:spPr>
        <p:txBody>
          <a:bodyPr rIns="132080"/>
          <a:lstStyle/>
          <a:p>
            <a:pPr indent="0" eaLnBrk="1" hangingPunct="1"/>
            <a:r>
              <a:rPr lang="en-US" dirty="0" smtClean="0"/>
              <a:t>La </a:t>
            </a:r>
            <a:r>
              <a:rPr lang="en-US" dirty="0" err="1" smtClean="0"/>
              <a:t>prensa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recurso</a:t>
            </a:r>
            <a:r>
              <a:rPr lang="en-US" dirty="0" smtClean="0"/>
              <a:t> </a:t>
            </a:r>
            <a:r>
              <a:rPr lang="en-US" dirty="0" err="1" smtClean="0"/>
              <a:t>didáctico</a:t>
            </a:r>
            <a:r>
              <a:rPr lang="en-US" dirty="0" smtClean="0"/>
              <a:t>: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experiencia</a:t>
            </a:r>
            <a:r>
              <a:rPr lang="en-US" dirty="0" smtClean="0"/>
              <a:t> en la </a:t>
            </a:r>
            <a:r>
              <a:rPr lang="en-US" dirty="0" err="1" smtClean="0"/>
              <a:t>asignatura</a:t>
            </a:r>
            <a:r>
              <a:rPr lang="en-US" dirty="0" smtClean="0"/>
              <a:t>           </a:t>
            </a:r>
            <a:r>
              <a:rPr lang="en-US" dirty="0" err="1" smtClean="0"/>
              <a:t>Introducción</a:t>
            </a:r>
            <a:r>
              <a:rPr lang="en-US" dirty="0" smtClean="0"/>
              <a:t> al Marketing</a:t>
            </a:r>
            <a:endParaRPr lang="en-US" dirty="0"/>
          </a:p>
        </p:txBody>
      </p:sp>
      <p:sp>
        <p:nvSpPr>
          <p:cNvPr id="308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79500" y="1562100"/>
            <a:ext cx="20523200" cy="679450"/>
          </a:xfrm>
        </p:spPr>
        <p:txBody>
          <a:bodyPr rIns="132080"/>
          <a:lstStyle/>
          <a:p>
            <a:pPr indent="0" eaLnBrk="1" hangingPunct="1">
              <a:lnSpc>
                <a:spcPct val="90000"/>
              </a:lnSpc>
            </a:pPr>
            <a:r>
              <a:rPr lang="en-US" dirty="0" smtClean="0"/>
              <a:t>Isabel </a:t>
            </a:r>
            <a:r>
              <a:rPr lang="en-US" dirty="0" err="1" smtClean="0"/>
              <a:t>Buil</a:t>
            </a:r>
            <a:r>
              <a:rPr lang="en-US" dirty="0" smtClean="0"/>
              <a:t>, Blanca </a:t>
            </a:r>
            <a:r>
              <a:rPr lang="en-US" dirty="0" err="1" smtClean="0"/>
              <a:t>Hernández</a:t>
            </a:r>
            <a:r>
              <a:rPr lang="en-US" dirty="0" smtClean="0"/>
              <a:t>, Javier </a:t>
            </a:r>
            <a:r>
              <a:rPr lang="en-US" dirty="0" err="1" smtClean="0"/>
              <a:t>Sese</a:t>
            </a:r>
            <a:endParaRPr lang="en-US" dirty="0"/>
          </a:p>
        </p:txBody>
      </p:sp>
      <p:sp>
        <p:nvSpPr>
          <p:cNvPr id="3081" name="Rectangle 8"/>
          <p:cNvSpPr>
            <a:spLocks/>
          </p:cNvSpPr>
          <p:nvPr/>
        </p:nvSpPr>
        <p:spPr bwMode="auto">
          <a:xfrm>
            <a:off x="1800350" y="3689350"/>
            <a:ext cx="15193688" cy="826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r>
              <a:rPr lang="en-US" sz="3000" b="1" dirty="0" smtClean="0">
                <a:solidFill>
                  <a:srgbClr val="CC3300"/>
                </a:solidFill>
                <a:ea typeface="Arial" pitchFamily="-107" charset="0"/>
                <a:cs typeface="Arial" pitchFamily="-107" charset="0"/>
              </a:rPr>
              <a:t>ACTIVIDAD DE APRENDIZAJE: </a:t>
            </a:r>
            <a:r>
              <a:rPr lang="es-ES" sz="30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Elaborar un dossier de prensa  -Cada </a:t>
            </a:r>
            <a:r>
              <a:rPr lang="es-ES" sz="3000" dirty="0" smtClean="0"/>
              <a:t>alumno debía buscar y seleccionar noticias de prensa relacionadas con los contenidos tratados en la asignatura y realizar un comentario y un análisis crítico de las mismas. </a:t>
            </a:r>
          </a:p>
          <a:p>
            <a:endParaRPr lang="es-ES" sz="3000" dirty="0" smtClean="0"/>
          </a:p>
          <a:p>
            <a:r>
              <a:rPr lang="en-US" sz="3000" b="1" dirty="0" smtClean="0">
                <a:solidFill>
                  <a:srgbClr val="CC3300"/>
                </a:solidFill>
                <a:ea typeface="Arial" pitchFamily="-107" charset="0"/>
                <a:cs typeface="Arial" pitchFamily="-107" charset="0"/>
              </a:rPr>
              <a:t>CONTEXTO: </a:t>
            </a:r>
            <a:r>
              <a:rPr lang="es-ES" sz="30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s-ES" sz="3000" dirty="0" smtClean="0"/>
              <a:t>Introducción al Marketing, asignatura impartida en los grados de Marketing e Investigación de Mercados y Finanzas y Contabilidad de la Universidad de Zaragoza. </a:t>
            </a:r>
          </a:p>
          <a:p>
            <a:endParaRPr lang="es-ES" sz="3000" b="1" dirty="0" smtClean="0">
              <a:solidFill>
                <a:srgbClr val="CC3300"/>
              </a:solidFill>
              <a:ea typeface="Arial" pitchFamily="-107" charset="0"/>
              <a:cs typeface="Arial" pitchFamily="-107" charset="0"/>
            </a:endParaRPr>
          </a:p>
          <a:p>
            <a:r>
              <a:rPr lang="en-US" sz="3000" b="1" dirty="0" smtClean="0">
                <a:solidFill>
                  <a:srgbClr val="CC3300"/>
                </a:solidFill>
                <a:ea typeface="Arial" pitchFamily="-107" charset="0"/>
                <a:cs typeface="Arial" pitchFamily="-107" charset="0"/>
              </a:rPr>
              <a:t>RESULTADOS: </a:t>
            </a:r>
            <a:r>
              <a:rPr lang="es-ES" sz="3000" dirty="0" smtClean="0">
                <a:ea typeface="Arial" pitchFamily="-107" charset="0"/>
                <a:cs typeface="Arial" pitchFamily="-107" charset="0"/>
              </a:rPr>
              <a:t>Datos procedentes de una encuesta respondida por 137 alumnos participantes en la actividad. </a:t>
            </a:r>
            <a:endParaRPr lang="en-US" sz="3000" b="1" dirty="0" smtClean="0">
              <a:solidFill>
                <a:srgbClr val="CC3300"/>
              </a:solidFill>
              <a:ea typeface="Arial" pitchFamily="-107" charset="0"/>
              <a:cs typeface="Arial" pitchFamily="-107" charset="0"/>
            </a:endParaRPr>
          </a:p>
          <a:p>
            <a:pPr marL="39688">
              <a:spcBef>
                <a:spcPts val="1400"/>
              </a:spcBef>
            </a:pPr>
            <a:endParaRPr lang="en-US" sz="3000" dirty="0" smtClean="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  <a:p>
            <a:pPr marL="39688">
              <a:spcBef>
                <a:spcPts val="1400"/>
              </a:spcBef>
            </a:pPr>
            <a:endParaRPr lang="en-US" sz="3000" b="1" dirty="0">
              <a:solidFill>
                <a:srgbClr val="CC3300"/>
              </a:solidFill>
              <a:ea typeface="Arial" pitchFamily="-107" charset="0"/>
              <a:cs typeface="Arial" pitchFamily="-107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800350" y="8209012"/>
          <a:ext cx="8640960" cy="22322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68752"/>
                <a:gridCol w="1872208"/>
              </a:tblGrid>
              <a:tr h="446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/>
                        <a:t>Valoración</a:t>
                      </a:r>
                      <a:r>
                        <a:rPr lang="es-ES" sz="2400" b="1" baseline="0" dirty="0" smtClean="0"/>
                        <a:t> actividad</a:t>
                      </a:r>
                      <a:endParaRPr lang="es-ES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/>
                        <a:t>Media</a:t>
                      </a:r>
                      <a:endParaRPr lang="es-ES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/>
                        <a:t>Inútil / Útil</a:t>
                      </a:r>
                      <a:endParaRPr lang="es-E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/>
                        <a:t>4,46</a:t>
                      </a:r>
                      <a:endParaRPr lang="es-E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/>
                        <a:t>Muy negativa / Muy positiva</a:t>
                      </a:r>
                      <a:endParaRPr lang="es-E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/>
                        <a:t>4,64</a:t>
                      </a:r>
                      <a:endParaRPr lang="es-E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/>
                        <a:t>Poco interesante / Muy interesante</a:t>
                      </a:r>
                      <a:endParaRPr lang="es-E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/>
                        <a:t>4,49</a:t>
                      </a:r>
                      <a:endParaRPr lang="es-E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/>
                        <a:t>Poco estimulante /Muy estimulante</a:t>
                      </a:r>
                      <a:endParaRPr lang="es-E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/>
                        <a:t>4,22</a:t>
                      </a:r>
                      <a:endParaRPr lang="es-E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1089382" y="10801481"/>
          <a:ext cx="10081120" cy="216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52928"/>
                <a:gridCol w="172819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/>
                        <a:t>Competencias genéricas potenciadas</a:t>
                      </a:r>
                      <a:endParaRPr lang="es-ES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/>
                        <a:t>Media</a:t>
                      </a:r>
                      <a:endParaRPr lang="es-ES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/>
                        <a:t>Habilidad para buscar y analizar </a:t>
                      </a:r>
                      <a:r>
                        <a:rPr lang="es-ES" sz="2400" dirty="0" smtClean="0"/>
                        <a:t>información</a:t>
                      </a:r>
                      <a:endParaRPr lang="es-E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/>
                        <a:t>5,14</a:t>
                      </a:r>
                      <a:endParaRPr lang="es-E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/>
                        <a:t>Capacidad de análisis y síntesis</a:t>
                      </a:r>
                      <a:endParaRPr lang="es-E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/>
                        <a:t>4,97</a:t>
                      </a:r>
                      <a:endParaRPr lang="es-E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/>
                        <a:t>Capacidad de crítica y autocrítica</a:t>
                      </a:r>
                      <a:endParaRPr lang="es-E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/>
                        <a:t>4,93</a:t>
                      </a:r>
                      <a:endParaRPr lang="es-E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spc="-20" dirty="0"/>
                        <a:t>Comunicación escrita</a:t>
                      </a:r>
                      <a:endParaRPr lang="es-E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/>
                        <a:t>4,81</a:t>
                      </a:r>
                      <a:endParaRPr lang="es-E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800531" y="10801300"/>
          <a:ext cx="8640779" cy="18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68571"/>
                <a:gridCol w="1872208"/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/>
                        <a:t>Satisfacción</a:t>
                      </a:r>
                      <a:endParaRPr lang="es-ES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/>
                        <a:t>Media</a:t>
                      </a:r>
                      <a:endParaRPr lang="es-ES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/>
                        <a:t>En general, estoy satisfecho con </a:t>
                      </a:r>
                      <a:r>
                        <a:rPr lang="es-ES" sz="2400" dirty="0" smtClean="0"/>
                        <a:t>esta actividad</a:t>
                      </a:r>
                      <a:endParaRPr lang="es-E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/>
                        <a:t>4,37</a:t>
                      </a:r>
                      <a:endParaRPr lang="es-E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Esta </a:t>
                      </a:r>
                      <a:r>
                        <a:rPr lang="es-ES" sz="2400" dirty="0"/>
                        <a:t>actividad </a:t>
                      </a:r>
                      <a:r>
                        <a:rPr lang="es-ES" sz="2400" dirty="0" smtClean="0"/>
                        <a:t>ha </a:t>
                      </a:r>
                      <a:r>
                        <a:rPr lang="es-ES" sz="2400" dirty="0"/>
                        <a:t>cubierto mis expectativas</a:t>
                      </a:r>
                      <a:endParaRPr lang="es-E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/>
                        <a:t>4,14</a:t>
                      </a:r>
                      <a:endParaRPr lang="es-E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/>
                        <a:t>Hablaría positivamente de </a:t>
                      </a:r>
                      <a:r>
                        <a:rPr lang="es-ES" sz="2400" dirty="0" smtClean="0"/>
                        <a:t>esta actividad</a:t>
                      </a:r>
                      <a:endParaRPr lang="es-E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/>
                        <a:t>4,01</a:t>
                      </a:r>
                      <a:endParaRPr lang="es-E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1065319" y="8209012"/>
          <a:ext cx="10081119" cy="226402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77267"/>
                <a:gridCol w="1703852"/>
              </a:tblGrid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 smtClean="0"/>
                        <a:t>Beneficios de la actividad</a:t>
                      </a:r>
                      <a:endParaRPr lang="es-E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/>
                        <a:t>Media</a:t>
                      </a:r>
                      <a:endParaRPr lang="es-E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Mejor comprensión </a:t>
                      </a:r>
                      <a:r>
                        <a:rPr lang="es-ES" sz="2400" dirty="0"/>
                        <a:t>de los conceptos vistos en clase	</a:t>
                      </a:r>
                      <a:endParaRPr lang="es-E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/>
                        <a:t>4,99</a:t>
                      </a:r>
                      <a:endParaRPr lang="es-ES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Mejor </a:t>
                      </a:r>
                      <a:r>
                        <a:rPr lang="es-ES" sz="2400" dirty="0"/>
                        <a:t>aprendizaje de la asignatura</a:t>
                      </a:r>
                      <a:endParaRPr lang="es-E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4,93</a:t>
                      </a:r>
                      <a:endParaRPr lang="es-ES" sz="24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Repaso y/o estudio</a:t>
                      </a:r>
                      <a:r>
                        <a:rPr lang="es-ES" sz="2400" baseline="0" dirty="0" smtClean="0"/>
                        <a:t> de </a:t>
                      </a:r>
                      <a:r>
                        <a:rPr lang="es-ES" sz="2400" dirty="0" smtClean="0"/>
                        <a:t>los </a:t>
                      </a:r>
                      <a:r>
                        <a:rPr lang="es-ES" sz="2400" dirty="0"/>
                        <a:t>conceptos vistos en la asignatura</a:t>
                      </a:r>
                      <a:endParaRPr lang="es-ES" sz="32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/>
                        <a:t>5,12</a:t>
                      </a:r>
                      <a:endParaRPr lang="es-ES" sz="3200" b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8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Aplicación </a:t>
                      </a:r>
                      <a:r>
                        <a:rPr lang="es-ES" sz="2400" dirty="0"/>
                        <a:t>práctica de los conceptos vistos en la asignatura</a:t>
                      </a:r>
                      <a:endParaRPr lang="es-ES" sz="32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/>
                        <a:t>5,15</a:t>
                      </a:r>
                      <a:endParaRPr lang="es-ES" sz="32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1800350" y="12745516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Nota: 1= totalmente en desacuerdo; 7 = totalmente de acuerdo</a:t>
            </a:r>
            <a:endParaRPr lang="es-ES" dirty="0"/>
          </a:p>
        </p:txBody>
      </p:sp>
      <p:pic>
        <p:nvPicPr>
          <p:cNvPr id="2056" name="Picture 8" descr="https://encrypted-tbn0.google.com/images?q=tbn:ANd9GcRkpHBejTFgWsWCnfgQG1QDD-eTWkEX2j9NRlPnw9rFErYDhwB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26086" y="4392588"/>
            <a:ext cx="3662121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6" descr="C:\Users\ISABEL\Desktop\Logo_grup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162390" y="2776864"/>
            <a:ext cx="1309343" cy="379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48057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C0B4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Pages>0</Pages>
  <Words>264</Words>
  <Characters>0</Characters>
  <Application>Microsoft Office PowerPoint</Application>
  <PresentationFormat>Personalizado</PresentationFormat>
  <Lines>0</Lines>
  <Paragraphs>49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Title &amp; Subtitle</vt:lpstr>
      <vt:lpstr>Diseño predeterminado</vt:lpstr>
      <vt:lpstr>La prensa como recurso didáctico: una experiencia en la asignatura           Introducción al Marketing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Eva I. Muñoz</dc:creator>
  <cp:lastModifiedBy>ISABEL</cp:lastModifiedBy>
  <cp:revision>21</cp:revision>
  <dcterms:created xsi:type="dcterms:W3CDTF">2012-06-08T08:11:05Z</dcterms:created>
  <dcterms:modified xsi:type="dcterms:W3CDTF">2012-06-15T11:04:09Z</dcterms:modified>
</cp:coreProperties>
</file>