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56" r:id="rId3"/>
  </p:sldIdLst>
  <p:sldSz cx="21602700" cy="14401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642"/>
    <a:srgbClr val="9E75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546" y="1038"/>
      </p:cViewPr>
      <p:guideLst>
        <p:guide orient="horz" pos="453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932150" y="215900"/>
            <a:ext cx="5310188" cy="5400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15900"/>
            <a:ext cx="1577975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49FAB-1967-2C4D-B994-04D68D50B1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5585-7B2A-7C46-9ED6-965CBADF7D3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A646-15EC-724E-8F71-5977F16FF2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755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41779-95B9-D841-B0BC-FD682F9A5DE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24D4-EF73-E740-800F-F8B5F907C4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0BF9-110C-7148-8B5C-53F2BE1A33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E5952-E099-2E46-A44A-C0EBAF3858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1C5-D3F2-5541-93E3-079ABA447E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A2BD4-7131-AA4F-B2D1-FBFAAEDF209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58947-453B-A940-BA0F-DDC28D515B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2275" y="192088"/>
            <a:ext cx="4860925" cy="142097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192088"/>
            <a:ext cx="14430375" cy="142097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1B6ED-1C22-8049-BFC1-99C8447E9C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8925" y="1512888"/>
            <a:ext cx="10364788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6113" y="1512888"/>
            <a:ext cx="10364787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15900"/>
            <a:ext cx="21242338" cy="129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12888"/>
            <a:ext cx="20881975" cy="410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+mj-lt"/>
          <a:ea typeface="+mj-ea"/>
          <a:cs typeface="+mj-cs"/>
          <a:sym typeface="Arial" pitchFamily="-107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9688" indent="-39688" algn="r" rtl="0" eaLnBrk="0" fontAlgn="base" hangingPunct="0">
        <a:spcBef>
          <a:spcPts val="700"/>
        </a:spcBef>
        <a:spcAft>
          <a:spcPct val="0"/>
        </a:spcAft>
        <a:defRPr sz="3200" b="1">
          <a:solidFill>
            <a:srgbClr val="FDFEC6"/>
          </a:solidFill>
          <a:latin typeface="+mn-lt"/>
          <a:ea typeface="+mn-ea"/>
          <a:cs typeface="+mn-cs"/>
          <a:sym typeface="Arial" pitchFamily="-107" charset="0"/>
        </a:defRPr>
      </a:lvl1pPr>
      <a:lvl2pPr marL="1017588" indent="-560388" algn="ctr" rtl="0" eaLnBrk="0" fontAlgn="base" hangingPunct="0">
        <a:spcBef>
          <a:spcPts val="1400"/>
        </a:spcBef>
        <a:spcAft>
          <a:spcPct val="0"/>
        </a:spcAft>
        <a:defRPr sz="63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2pPr>
      <a:lvl3pPr marL="2046288" indent="-1131888" algn="ctr" rtl="0" eaLnBrk="0" fontAlgn="base" hangingPunct="0">
        <a:spcBef>
          <a:spcPts val="1200"/>
        </a:spcBef>
        <a:spcAft>
          <a:spcPct val="0"/>
        </a:spcAft>
        <a:defRPr sz="54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3pPr>
      <a:lvl4pPr marL="3074988" indent="-17033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4pPr>
      <a:lvl5pPr marL="4103688" indent="-22748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5pPr>
      <a:lvl6pPr marL="45608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6pPr>
      <a:lvl7pPr marL="50180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7pPr>
      <a:lvl8pPr marL="54752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8pPr>
      <a:lvl9pPr marL="59324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92088"/>
            <a:ext cx="19443700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3360738"/>
            <a:ext cx="19443700" cy="1104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7378700" y="13114338"/>
            <a:ext cx="6858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ctr"/>
            <a:r>
              <a:rPr lang="en-US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IV Jornadas de Innovación e Investigación Educativa - 2010, Universidad de Zaragoza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667288" y="13114338"/>
            <a:ext cx="66833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  <a:ea typeface="Arial" pitchFamily="-107" charset="0"/>
                <a:cs typeface="Arial" pitchFamily="-107" charset="0"/>
              </a:defRPr>
            </a:lvl1pPr>
          </a:lstStyle>
          <a:p>
            <a:fld id="{D4213F84-4D7E-A345-89DE-803960669F7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2pPr>
      <a:lvl3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3pPr>
      <a:lvl4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4pPr>
      <a:lvl5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5pPr>
      <a:lvl6pPr marL="4587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59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31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03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773113" indent="-771525" algn="l" rtl="0" eaLnBrk="0" fontAlgn="base" hangingPunct="0">
        <a:spcBef>
          <a:spcPts val="1600"/>
        </a:spcBef>
        <a:spcAft>
          <a:spcPct val="0"/>
        </a:spcAft>
        <a:buSzPct val="100000"/>
        <a:buFont typeface="Arial" pitchFamily="-107" charset="0"/>
        <a:buChar char="•"/>
        <a:defRPr sz="7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1673225" indent="-642938" algn="l" rtl="0" eaLnBrk="0" fontAlgn="base" hangingPunct="0">
        <a:spcBef>
          <a:spcPts val="1400"/>
        </a:spcBef>
        <a:spcAft>
          <a:spcPct val="0"/>
        </a:spcAft>
        <a:buSzPct val="100000"/>
        <a:buFont typeface="Arial" pitchFamily="-107" charset="0"/>
        <a:buChar char="–"/>
        <a:defRPr sz="63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2573338" indent="-514350" algn="l" rtl="0" eaLnBrk="0" fontAlgn="base" hangingPunct="0">
        <a:spcBef>
          <a:spcPts val="1200"/>
        </a:spcBef>
        <a:spcAft>
          <a:spcPct val="0"/>
        </a:spcAft>
        <a:buSzPct val="100000"/>
        <a:buFont typeface="Arial" pitchFamily="-107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36020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–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46307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50879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5451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60023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595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13144500"/>
            <a:ext cx="21602700" cy="1257300"/>
          </a:xfrm>
          <a:prstGeom prst="rect">
            <a:avLst/>
          </a:prstGeom>
          <a:gradFill flip="none" rotWithShape="1">
            <a:gsLst>
              <a:gs pos="0">
                <a:srgbClr val="685642"/>
              </a:gs>
              <a:gs pos="99000">
                <a:schemeClr val="bg1"/>
              </a:gs>
              <a:gs pos="15000">
                <a:srgbClr val="9E7539"/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>
              <a:solidFill>
                <a:srgbClr val="685642"/>
              </a:solidFill>
            </a:endParaRP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4813300" y="13855700"/>
            <a:ext cx="167894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r"/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VI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Jornadas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Innovación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e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Investigación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Educativa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- 2012, Universidad de Zaragoza</a:t>
            </a: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0" y="0"/>
            <a:ext cx="21615400" cy="2232025"/>
          </a:xfrm>
          <a:prstGeom prst="rect">
            <a:avLst/>
          </a:prstGeom>
          <a:solidFill>
            <a:srgbClr val="685642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3024191"/>
            <a:ext cx="4343400" cy="1597366"/>
          </a:xfrm>
          <a:prstGeom prst="rect">
            <a:avLst/>
          </a:prstGeom>
          <a:noFill/>
          <a:ln>
            <a:noFill/>
          </a:ln>
          <a:effectLst>
            <a:outerShdw blurRad="127000" dist="76199" dir="1259987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10782300" y="2247900"/>
            <a:ext cx="10820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>
              <a:spcBef>
                <a:spcPts val="638"/>
              </a:spcBef>
            </a:pPr>
            <a:r>
              <a:rPr lang="en-US" sz="2800" dirty="0" err="1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Ingeniería</a:t>
            </a:r>
            <a:r>
              <a:rPr lang="en-US" sz="2800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Sin </a:t>
            </a:r>
            <a:r>
              <a:rPr lang="en-US" sz="2800" dirty="0" err="1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Fronteras</a:t>
            </a:r>
            <a:r>
              <a:rPr lang="en-US" sz="2800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, brs@unizar.es</a:t>
            </a:r>
            <a:endParaRPr lang="en-US" sz="2800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602700" cy="1296988"/>
          </a:xfrm>
        </p:spPr>
        <p:txBody>
          <a:bodyPr rIns="132080"/>
          <a:lstStyle/>
          <a:p>
            <a:pPr indent="0" algn="ctr" eaLnBrk="1" hangingPunct="1"/>
            <a:r>
              <a:rPr lang="es-ES" dirty="0" smtClean="0"/>
              <a:t>Formación para el desarrollo humano para los estudiantes de Ingeniería y Arquitectura</a:t>
            </a:r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9500" y="1562100"/>
            <a:ext cx="20523200" cy="679450"/>
          </a:xfrm>
        </p:spPr>
        <p:txBody>
          <a:bodyPr rIns="132080"/>
          <a:lstStyle/>
          <a:p>
            <a:pPr indent="0" eaLnBrk="1" hangingPunct="1">
              <a:lnSpc>
                <a:spcPct val="90000"/>
              </a:lnSpc>
            </a:pPr>
            <a:r>
              <a:rPr lang="en-US" dirty="0" err="1"/>
              <a:t>Relación</a:t>
            </a:r>
            <a:r>
              <a:rPr lang="en-US" dirty="0"/>
              <a:t> de </a:t>
            </a:r>
            <a:r>
              <a:rPr lang="en-US" dirty="0" err="1"/>
              <a:t>autores</a:t>
            </a:r>
            <a:r>
              <a:rPr lang="en-US" dirty="0"/>
              <a:t>: </a:t>
            </a:r>
            <a:r>
              <a:rPr lang="en-US" dirty="0" smtClean="0"/>
              <a:t>Beatriz </a:t>
            </a:r>
            <a:r>
              <a:rPr lang="en-US" dirty="0" err="1" smtClean="0"/>
              <a:t>Rodríguez</a:t>
            </a:r>
            <a:r>
              <a:rPr lang="en-US" dirty="0" smtClean="0"/>
              <a:t>, Carlos Navarro, Irene </a:t>
            </a:r>
            <a:r>
              <a:rPr lang="en-US" dirty="0" err="1" smtClean="0"/>
              <a:t>Bolea</a:t>
            </a:r>
            <a:endParaRPr lang="en-US" dirty="0"/>
          </a:p>
        </p:txBody>
      </p:sp>
      <p:pic>
        <p:nvPicPr>
          <p:cNvPr id="1026" name="Picture 2" descr="Logotipo de Ingeniería Sin Fronte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5326" y="2644233"/>
            <a:ext cx="3096344" cy="1114684"/>
          </a:xfrm>
          <a:prstGeom prst="rect">
            <a:avLst/>
          </a:prstGeom>
          <a:noFill/>
        </p:spPr>
      </p:pic>
      <p:pic>
        <p:nvPicPr>
          <p:cNvPr id="1028" name="Picture 4" descr="E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190" y="4104556"/>
            <a:ext cx="4278668" cy="1296144"/>
          </a:xfrm>
          <a:prstGeom prst="rect">
            <a:avLst/>
          </a:prstGeom>
          <a:noFill/>
        </p:spPr>
      </p:pic>
      <p:sp>
        <p:nvSpPr>
          <p:cNvPr id="14" name="13 Flecha derecha"/>
          <p:cNvSpPr/>
          <p:nvPr/>
        </p:nvSpPr>
        <p:spPr bwMode="auto">
          <a:xfrm>
            <a:off x="9505206" y="3672508"/>
            <a:ext cx="5616624" cy="504056"/>
          </a:xfrm>
          <a:prstGeom prst="rightArrow">
            <a:avLst>
              <a:gd name="adj1" fmla="val 50000"/>
              <a:gd name="adj2" fmla="val 154619"/>
            </a:avLst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504206" y="2808412"/>
            <a:ext cx="8784976" cy="22322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OBJETIVO:</a:t>
            </a:r>
          </a:p>
          <a:p>
            <a:pPr algn="ctr"/>
            <a:r>
              <a:rPr lang="es-ES" sz="2400" dirty="0" smtClean="0"/>
              <a:t>Desarrollar competencias en </a:t>
            </a:r>
            <a:r>
              <a:rPr lang="es-ES" sz="2400" b="1" dirty="0" smtClean="0"/>
              <a:t>sostenibilidad</a:t>
            </a:r>
            <a:r>
              <a:rPr lang="es-ES" sz="2400" dirty="0" smtClean="0"/>
              <a:t>, </a:t>
            </a:r>
            <a:r>
              <a:rPr lang="es-ES" sz="2400" b="1" dirty="0" smtClean="0"/>
              <a:t>trabajo cooperativo </a:t>
            </a:r>
            <a:r>
              <a:rPr lang="es-ES" sz="2400" dirty="0" smtClean="0"/>
              <a:t>y sentido de </a:t>
            </a:r>
            <a:r>
              <a:rPr lang="es-ES" sz="2400" b="1" dirty="0" smtClean="0"/>
              <a:t>responsabilidad</a:t>
            </a:r>
            <a:r>
              <a:rPr lang="es-ES" sz="2400" dirty="0" smtClean="0"/>
              <a:t> universal en el </a:t>
            </a:r>
            <a:r>
              <a:rPr lang="es-ES" sz="2400" dirty="0" smtClean="0"/>
              <a:t>alumnado, y  a</a:t>
            </a:r>
            <a:r>
              <a:rPr lang="es-ES" sz="2400" dirty="0" smtClean="0"/>
              <a:t>dquirir </a:t>
            </a:r>
            <a:r>
              <a:rPr lang="es-ES" sz="2400" dirty="0" smtClean="0"/>
              <a:t>conciencia de su capacidad para </a:t>
            </a:r>
            <a:r>
              <a:rPr lang="es-ES" sz="2400" dirty="0" smtClean="0"/>
              <a:t>realizar trabajos que </a:t>
            </a:r>
            <a:r>
              <a:rPr lang="es-ES" sz="2400" dirty="0" smtClean="0"/>
              <a:t>ayuden a disminuir estas desigualdades</a:t>
            </a:r>
            <a:endParaRPr lang="es-ES" sz="2400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15337854" y="2880420"/>
            <a:ext cx="5760640" cy="21602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CÓMO:</a:t>
            </a:r>
          </a:p>
          <a:p>
            <a:pPr algn="ctr"/>
            <a:r>
              <a:rPr lang="es-ES" sz="2400" dirty="0" smtClean="0"/>
              <a:t>MEDIANTE el curso denominado “</a:t>
            </a:r>
            <a:r>
              <a:rPr lang="es-ES" sz="2400" b="1" dirty="0" smtClean="0"/>
              <a:t>Tecnologías Apropiadas para el Desarrollo Humano en Cooperación Internacional”</a:t>
            </a:r>
            <a:endParaRPr lang="es-ES" sz="2400" b="1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9" name="18 Imagen" descr="C:\Users\ISF - Aragón\Desktop\álvaro\fotos álvaro\IMG_21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254" y="5616724"/>
            <a:ext cx="2952328" cy="23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C:\Users\Beatriz\Desktop\Barro_ISF\DSC07112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838" y="8049677"/>
            <a:ext cx="3240360" cy="246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C:\Users\ISF - Aragón\Desktop\álvaro\fotos álvaro\fotos álvaro 26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310" y="10585276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 redondeado"/>
          <p:cNvSpPr/>
          <p:nvPr/>
        </p:nvSpPr>
        <p:spPr bwMode="auto">
          <a:xfrm>
            <a:off x="3744566" y="5544716"/>
            <a:ext cx="5616624" cy="2016224"/>
          </a:xfrm>
          <a:prstGeom prst="roundRect">
            <a:avLst/>
          </a:prstGeom>
          <a:noFill/>
          <a:ln w="28575"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La </a:t>
            </a:r>
            <a:r>
              <a:rPr lang="es-ES" sz="2400" b="1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sostenibilidad</a:t>
            </a:r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y la </a:t>
            </a:r>
            <a:r>
              <a:rPr lang="es-ES" sz="2400" b="1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responsabilidad</a:t>
            </a:r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lang="es-ES" sz="2400" b="1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social</a:t>
            </a:r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y </a:t>
            </a:r>
            <a:r>
              <a:rPr lang="es-ES" sz="2400" b="1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medioambiental </a:t>
            </a:r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como los pilares horizontales de los profesionales del futuro</a:t>
            </a: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432198" y="7920980"/>
            <a:ext cx="6048672" cy="2448272"/>
          </a:xfrm>
          <a:prstGeom prst="roundRect">
            <a:avLst/>
          </a:prstGeom>
          <a:noFill/>
          <a:ln w="28575"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algn="ctr" rtl="1"/>
            <a:r>
              <a:rPr lang="es-ES" sz="2400" b="1" dirty="0" smtClean="0">
                <a:solidFill>
                  <a:srgbClr val="CC3300"/>
                </a:solidFill>
                <a:ea typeface="ヒラギノ角ゴ ProN W3" charset="0"/>
                <a:cs typeface="Arial" pitchFamily="-107" charset="0"/>
              </a:rPr>
              <a:t>Trabajo práctico, cooperativo, </a:t>
            </a:r>
            <a:r>
              <a:rPr lang="es-ES" sz="2400" dirty="0" smtClean="0">
                <a:solidFill>
                  <a:schemeClr val="tx1"/>
                </a:solidFill>
                <a:ea typeface="ヒラギノ角ゴ ProN W3" charset="0"/>
                <a:cs typeface="Arial" pitchFamily="-107" charset="0"/>
              </a:rPr>
              <a:t>en temas </a:t>
            </a:r>
            <a:r>
              <a:rPr lang="es-ES" sz="2400" dirty="0" smtClean="0">
                <a:solidFill>
                  <a:schemeClr val="tx1"/>
                </a:solidFill>
                <a:ea typeface="ヒラギノ角ゴ ProN W3" charset="0"/>
                <a:cs typeface="Arial" pitchFamily="-107" charset="0"/>
              </a:rPr>
              <a:t>relacionados con </a:t>
            </a:r>
            <a:r>
              <a:rPr lang="es-ES" sz="2400" dirty="0" smtClean="0"/>
              <a:t>tecnologías sostenibles que pueden utilizarse en diversos contextos socio-culturales, económicos, y tecnológicos en comunidades en proceso de desarrollo.</a:t>
            </a:r>
          </a:p>
          <a:p>
            <a:pPr marL="457200" indent="-457200" algn="ctr"/>
            <a:endParaRPr lang="es-ES" sz="2400" b="1" dirty="0" smtClean="0">
              <a:solidFill>
                <a:srgbClr val="CC3300"/>
              </a:solidFill>
              <a:ea typeface="ヒラギノ角ゴ ProN W3" charset="0"/>
              <a:cs typeface="Arial" pitchFamily="-107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4536654" y="10657284"/>
            <a:ext cx="4608512" cy="2520280"/>
          </a:xfrm>
          <a:prstGeom prst="roundRect">
            <a:avLst/>
          </a:prstGeom>
          <a:noFill/>
          <a:ln w="28575"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s-ES" sz="2400" b="1" dirty="0" smtClean="0">
                <a:solidFill>
                  <a:srgbClr val="685642"/>
                </a:solidFill>
                <a:ea typeface="Arial" pitchFamily="-107" charset="0"/>
                <a:cs typeface="Arial" pitchFamily="-107" charset="0"/>
              </a:rPr>
              <a:t>Conocimiento de la realidad desde la experiencia de voluntarios de ISF y de colaboradores externos.</a:t>
            </a:r>
          </a:p>
          <a:p>
            <a:pPr algn="ctr"/>
            <a:r>
              <a:rPr lang="es-ES" sz="2400" b="1" dirty="0" smtClean="0">
                <a:solidFill>
                  <a:srgbClr val="685642"/>
                </a:solidFill>
                <a:latin typeface="Arial" charset="0"/>
                <a:ea typeface="ヒラギノ角ゴ ProN W3" charset="0"/>
                <a:cs typeface="Arial" pitchFamily="-107" charset="0"/>
                <a:sym typeface="Arial" charset="0"/>
              </a:rPr>
              <a:t>GESTIÓN DE PROYECTOS DE COOPERACIÓN</a:t>
            </a:r>
            <a:endParaRPr lang="es-ES" sz="2400" b="1" dirty="0" smtClean="0">
              <a:solidFill>
                <a:srgbClr val="685642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/>
        </p:nvGraphicFramePr>
        <p:xfrm>
          <a:off x="10081270" y="5906996"/>
          <a:ext cx="11017224" cy="331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857"/>
                <a:gridCol w="7271367"/>
              </a:tblGrid>
              <a:tr h="3024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3300"/>
                          </a:solidFill>
                          <a:ea typeface="Arial" pitchFamily="-107" charset="0"/>
                          <a:cs typeface="Arial" pitchFamily="-107" charset="0"/>
                        </a:rPr>
                        <a:t>PROGRAMA -MÓDULOS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rgbClr val="CC3300"/>
                        </a:solidFill>
                        <a:ea typeface="Arial" pitchFamily="-107" charset="0"/>
                        <a:cs typeface="Arial" pitchFamily="-107" charset="0"/>
                      </a:endParaRPr>
                    </a:p>
                    <a:p>
                      <a:pPr algn="l" defTabSz="1581150">
                        <a:lnSpc>
                          <a:spcPct val="150000"/>
                        </a:lnSpc>
                        <a:tabLst/>
                      </a:pP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. INTRODUCCIÓN</a:t>
                      </a:r>
                    </a:p>
                    <a:p>
                      <a:pPr algn="l" defTabSz="1581150">
                        <a:lnSpc>
                          <a:spcPct val="150000"/>
                        </a:lnSpc>
                        <a:tabLst/>
                      </a:pP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. ENERGÍAS</a:t>
                      </a:r>
                    </a:p>
                    <a:p>
                      <a:pPr algn="l" defTabSz="1581150">
                        <a:lnSpc>
                          <a:spcPct val="150000"/>
                        </a:lnSpc>
                        <a:tabLst/>
                      </a:pP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. CONSTRUCCIÓN</a:t>
                      </a:r>
                    </a:p>
                    <a:p>
                      <a:pPr algn="l" defTabSz="1581150">
                        <a:lnSpc>
                          <a:spcPct val="150000"/>
                        </a:lnSpc>
                        <a:tabLst/>
                      </a:pP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685642"/>
                          </a:solidFill>
                          <a:ea typeface="Arial" pitchFamily="-107" charset="0"/>
                          <a:cs typeface="Arial" pitchFamily="-107" charset="0"/>
                        </a:rPr>
                        <a:t>. INFRAESTRUCTURAS</a:t>
                      </a:r>
                    </a:p>
                    <a:p>
                      <a:endParaRPr lang="es-ES" dirty="0"/>
                    </a:p>
                  </a:txBody>
                  <a:tcPr marL="18000" marR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33400" lvl="0" indent="-266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s-ES" sz="2400" b="0" dirty="0" smtClean="0">
                          <a:solidFill>
                            <a:srgbClr val="685642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Exposición del tema a tratar. </a:t>
                      </a:r>
                    </a:p>
                    <a:p>
                      <a:pPr marL="533400" lvl="0" indent="-266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s-ES" sz="2400" b="0" dirty="0" smtClean="0">
                          <a:solidFill>
                            <a:srgbClr val="685642"/>
                          </a:solidFill>
                          <a:latin typeface="Calibri"/>
                          <a:ea typeface="Calibri"/>
                          <a:cs typeface="Times New Roman"/>
                        </a:rPr>
                        <a:t>Dinámica en la que los alumnos puedan realizar un aporte de sus experiencias e ideas previas.</a:t>
                      </a:r>
                    </a:p>
                    <a:p>
                      <a:pPr marL="533400" lvl="0" indent="-266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s-ES" sz="2400" b="0" dirty="0" smtClean="0">
                          <a:solidFill>
                            <a:srgbClr val="685642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Presentación  de uno o varios proyectos reales y de cómo se ha trabajado en los mismos (identificación, métodos participativos, solución tecnológica apropiada, etc.).</a:t>
                      </a:r>
                    </a:p>
                    <a:p>
                      <a:endParaRPr lang="es-ES" dirty="0"/>
                    </a:p>
                  </a:txBody>
                  <a:tcPr marL="36000" marR="36000" anchor="ctr">
                    <a:noFill/>
                  </a:tcPr>
                </a:tc>
              </a:tr>
            </a:tbl>
          </a:graphicData>
        </a:graphic>
      </p:graphicFrame>
      <p:sp>
        <p:nvSpPr>
          <p:cNvPr id="34" name="33 Rectángulo redondeado"/>
          <p:cNvSpPr/>
          <p:nvPr/>
        </p:nvSpPr>
        <p:spPr bwMode="auto">
          <a:xfrm>
            <a:off x="9865246" y="5760740"/>
            <a:ext cx="11233248" cy="352839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sz="2400" b="1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504206" y="5256684"/>
            <a:ext cx="9145016" cy="7992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sz="2400" b="1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9793238" y="9433148"/>
          <a:ext cx="1152128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576"/>
                <a:gridCol w="8141704"/>
              </a:tblGrid>
              <a:tr h="3384376">
                <a:tc>
                  <a:txBody>
                    <a:bodyPr/>
                    <a:lstStyle/>
                    <a:p>
                      <a:pPr marL="628650" indent="0" algn="ctr" rtl="0"/>
                      <a:r>
                        <a:rPr lang="en-US" sz="2400" b="1" cap="all" baseline="0" dirty="0" err="1" smtClean="0">
                          <a:solidFill>
                            <a:srgbClr val="CC3300"/>
                          </a:solidFill>
                          <a:ea typeface="Arial" pitchFamily="-107" charset="0"/>
                          <a:cs typeface="Arial" pitchFamily="-107" charset="0"/>
                        </a:rPr>
                        <a:t>Evaluación</a:t>
                      </a:r>
                      <a:r>
                        <a:rPr lang="en-US" sz="2400" b="1" cap="all" baseline="0" dirty="0" smtClean="0">
                          <a:solidFill>
                            <a:srgbClr val="CC3300"/>
                          </a:solidFill>
                          <a:ea typeface="Arial" pitchFamily="-107" charset="0"/>
                          <a:cs typeface="Arial" pitchFamily="-107" charset="0"/>
                        </a:rPr>
                        <a:t> y </a:t>
                      </a:r>
                      <a:r>
                        <a:rPr lang="en-US" sz="2400" b="1" cap="all" baseline="0" dirty="0" err="1" smtClean="0">
                          <a:solidFill>
                            <a:srgbClr val="CC3300"/>
                          </a:solidFill>
                          <a:ea typeface="Arial" pitchFamily="-107" charset="0"/>
                          <a:cs typeface="Arial" pitchFamily="-107" charset="0"/>
                        </a:rPr>
                        <a:t>Resultados</a:t>
                      </a:r>
                      <a:endParaRPr lang="en-US" sz="2400" b="1" cap="all" baseline="0" dirty="0" smtClean="0">
                        <a:solidFill>
                          <a:srgbClr val="685642"/>
                        </a:solidFill>
                        <a:ea typeface="Arial" pitchFamily="-107" charset="0"/>
                        <a:cs typeface="Arial" pitchFamily="-107" charset="0"/>
                      </a:endParaRPr>
                    </a:p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257300" lvl="0" indent="-2667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Enorme </a:t>
                      </a:r>
                      <a:r>
                        <a:rPr lang="es-ES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éxito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convocatoria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 necesidad de desdoblar el curso</a:t>
                      </a:r>
                    </a:p>
                    <a:p>
                      <a:pPr marL="1257300" marR="0" lvl="0" indent="-2667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Evaluación muy </a:t>
                      </a:r>
                      <a:r>
                        <a:rPr lang="es-ES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positiva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del alumnado:  se ha plasmado de un modo real la </a:t>
                      </a:r>
                      <a:r>
                        <a:rPr lang="es-ES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viabilidad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aplicar estos </a:t>
                      </a:r>
                      <a:r>
                        <a:rPr lang="es-ES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procesos tecnológicos en la cooperación al desarrollo</a:t>
                      </a:r>
                    </a:p>
                    <a:p>
                      <a:pPr marL="1257300" marR="0" lvl="0" indent="-2667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Previsión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 los talleres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insuficiente</a:t>
                      </a:r>
                      <a:endParaRPr lang="es-ES" sz="24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 marL="36000" marR="36000" anchor="ctr">
                    <a:noFill/>
                  </a:tcPr>
                </a:tc>
              </a:tr>
            </a:tbl>
          </a:graphicData>
        </a:graphic>
      </p:graphicFrame>
      <p:sp>
        <p:nvSpPr>
          <p:cNvPr id="37" name="36 Rectángulo redondeado"/>
          <p:cNvSpPr/>
          <p:nvPr/>
        </p:nvSpPr>
        <p:spPr bwMode="auto">
          <a:xfrm>
            <a:off x="9865246" y="9433148"/>
            <a:ext cx="11233248" cy="33843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sz="2400" b="1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9937254" y="12961540"/>
            <a:ext cx="11233248" cy="86409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Agradecimientos a las aportaciones de: </a:t>
            </a:r>
            <a:r>
              <a:rPr lang="es-ES" sz="2400" dirty="0" smtClean="0"/>
              <a:t>SAMCA</a:t>
            </a:r>
            <a:r>
              <a:rPr lang="es-ES" sz="2400" dirty="0" smtClean="0"/>
              <a:t>,, Estructuras </a:t>
            </a:r>
            <a:r>
              <a:rPr lang="es-ES" sz="2400" dirty="0" err="1" smtClean="0"/>
              <a:t>Zaldivar</a:t>
            </a:r>
            <a:r>
              <a:rPr lang="es-ES" sz="2400" dirty="0" smtClean="0"/>
              <a:t>, </a:t>
            </a:r>
            <a:r>
              <a:rPr lang="es-ES" sz="2400" dirty="0" err="1" smtClean="0"/>
              <a:t>Ferrallas</a:t>
            </a:r>
            <a:r>
              <a:rPr lang="es-ES" sz="2400" dirty="0" smtClean="0"/>
              <a:t> Galindo, </a:t>
            </a:r>
            <a:r>
              <a:rPr lang="es-ES" sz="2400" dirty="0" err="1" smtClean="0"/>
              <a:t>EcoVerde</a:t>
            </a:r>
            <a:r>
              <a:rPr lang="es-ES" sz="2400" dirty="0" smtClean="0"/>
              <a:t> </a:t>
            </a:r>
            <a:r>
              <a:rPr lang="es-ES" sz="2400" dirty="0" smtClean="0"/>
              <a:t>Arquitectura y </a:t>
            </a:r>
            <a:r>
              <a:rPr lang="es-ES" sz="2400" dirty="0" smtClean="0"/>
              <a:t>BuildingPlus</a:t>
            </a:r>
            <a:endParaRPr lang="es-ES" sz="2400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26" name="25 Imagen" descr="IMG_6890.JPG"/>
          <p:cNvPicPr>
            <a:picLocks noChangeAspect="1"/>
          </p:cNvPicPr>
          <p:nvPr/>
        </p:nvPicPr>
        <p:blipFill>
          <a:blip r:embed="rId8" cstate="print"/>
          <a:srcRect l="3174" t="27115" r="4765" b="7543"/>
          <a:stretch>
            <a:fillRect/>
          </a:stretch>
        </p:blipFill>
        <p:spPr>
          <a:xfrm>
            <a:off x="10009262" y="10513268"/>
            <a:ext cx="3956658" cy="1872208"/>
          </a:xfrm>
          <a:prstGeom prst="rect">
            <a:avLst/>
          </a:prstGeom>
        </p:spPr>
      </p:pic>
      <p:pic>
        <p:nvPicPr>
          <p:cNvPr id="27" name="26 Imagen" descr="C:\Users\Invitado\Desktop\logo catedra.pn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681670" y="4104556"/>
            <a:ext cx="1728192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48057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C0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Pages>0</Pages>
  <Words>291</Words>
  <Characters>0</Characters>
  <Application>Microsoft Office PowerPoint</Application>
  <PresentationFormat>Personalizado</PresentationFormat>
  <Lines>0</Lines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Title &amp; Subtitle</vt:lpstr>
      <vt:lpstr>Diseño predeterminado</vt:lpstr>
      <vt:lpstr>Formación para el desarrollo humano para los estudiantes de Ingeniería y Arquitectura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 I. Muñoz</dc:creator>
  <cp:lastModifiedBy>Beatriz</cp:lastModifiedBy>
  <cp:revision>27</cp:revision>
  <dcterms:created xsi:type="dcterms:W3CDTF">2012-06-08T08:11:05Z</dcterms:created>
  <dcterms:modified xsi:type="dcterms:W3CDTF">2012-07-03T19:17:37Z</dcterms:modified>
</cp:coreProperties>
</file>