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sldIdLst>
    <p:sldId id="256" r:id="rId3"/>
  </p:sldIdLst>
  <p:sldSz cx="21602700" cy="14401800"/>
  <p:notesSz cx="6858000" cy="9144000"/>
  <p:defaultTextStyle>
    <a:defPPr>
      <a:defRPr lang="en-US"/>
    </a:defPPr>
    <a:lvl1pPr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1pPr>
    <a:lvl2pPr marL="4572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2pPr>
    <a:lvl3pPr marL="9144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3pPr>
    <a:lvl4pPr marL="13716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4pPr>
    <a:lvl5pPr marL="18288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5pPr>
    <a:lvl6pPr marL="22860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6pPr>
    <a:lvl7pPr marL="27432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7pPr>
    <a:lvl8pPr marL="32004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8pPr>
    <a:lvl9pPr marL="36576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7539"/>
    <a:srgbClr val="685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80" y="-246"/>
      </p:cViewPr>
      <p:guideLst>
        <p:guide orient="horz" pos="4536"/>
        <p:guide pos="68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620838" y="4473575"/>
            <a:ext cx="18361025" cy="3087688"/>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240088" y="8161338"/>
            <a:ext cx="15122525" cy="36798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932150" y="215900"/>
            <a:ext cx="5310188" cy="54006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0" y="215900"/>
            <a:ext cx="15779750" cy="54006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620838" y="4473575"/>
            <a:ext cx="18361025" cy="3087688"/>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240088" y="8161338"/>
            <a:ext cx="15122525" cy="36798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A4E49FAB-1967-2C4D-B994-04D68D50B1E9}" type="slidenum">
              <a:rPr lang="en-US"/>
              <a:pPr/>
              <a:t>‹Nº›</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D0A25585-7B2A-7C46-9ED6-965CBADF7D3F}" type="slidenum">
              <a:rPr lang="en-US"/>
              <a:pPr/>
              <a:t>‹Nº›</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706563" y="9255125"/>
            <a:ext cx="18362612" cy="2859088"/>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06563" y="6103938"/>
            <a:ext cx="18362612" cy="3151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Text Box 4"/>
          <p:cNvSpPr txBox="1">
            <a:spLocks noGrp="1" noChangeArrowheads="1"/>
          </p:cNvSpPr>
          <p:nvPr>
            <p:ph type="sldNum" sz="quarter" idx="10"/>
          </p:nvPr>
        </p:nvSpPr>
        <p:spPr>
          <a:ln/>
        </p:spPr>
        <p:txBody>
          <a:bodyPr/>
          <a:lstStyle>
            <a:lvl1pPr>
              <a:defRPr/>
            </a:lvl1pPr>
          </a:lstStyle>
          <a:p>
            <a:fld id="{4847A646-15EC-724E-8F71-5977F16FF22C}" type="slidenum">
              <a:rPr lang="en-US"/>
              <a:pPr/>
              <a:t>‹Nº›</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79500" y="3360738"/>
            <a:ext cx="9645650" cy="11041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0877550" y="3360738"/>
            <a:ext cx="9645650" cy="11041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Text Box 4"/>
          <p:cNvSpPr txBox="1">
            <a:spLocks noGrp="1" noChangeArrowheads="1"/>
          </p:cNvSpPr>
          <p:nvPr>
            <p:ph type="sldNum" sz="quarter" idx="10"/>
          </p:nvPr>
        </p:nvSpPr>
        <p:spPr>
          <a:ln/>
        </p:spPr>
        <p:txBody>
          <a:bodyPr/>
          <a:lstStyle>
            <a:lvl1pPr>
              <a:defRPr/>
            </a:lvl1pPr>
          </a:lstStyle>
          <a:p>
            <a:fld id="{43E41779-95B9-D841-B0BC-FD682F9A5DE7}" type="slidenum">
              <a:rPr lang="en-US"/>
              <a:pPr/>
              <a:t>‹Nº›</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6263"/>
            <a:ext cx="19443700" cy="24003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079500" y="3224213"/>
            <a:ext cx="9545638"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079500" y="4567238"/>
            <a:ext cx="9545638"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0974388" y="3224213"/>
            <a:ext cx="9548812"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0974388" y="4567238"/>
            <a:ext cx="9548812"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Text Box 4"/>
          <p:cNvSpPr txBox="1">
            <a:spLocks noGrp="1" noChangeArrowheads="1"/>
          </p:cNvSpPr>
          <p:nvPr>
            <p:ph type="sldNum" sz="quarter" idx="10"/>
          </p:nvPr>
        </p:nvSpPr>
        <p:spPr>
          <a:ln/>
        </p:spPr>
        <p:txBody>
          <a:bodyPr/>
          <a:lstStyle>
            <a:lvl1pPr>
              <a:defRPr/>
            </a:lvl1pPr>
          </a:lstStyle>
          <a:p>
            <a:fld id="{149224D4-EF73-E740-800F-F8B5F907C442}" type="slidenum">
              <a:rPr lang="en-US"/>
              <a:pPr/>
              <a:t>‹Nº›</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Text Box 4"/>
          <p:cNvSpPr txBox="1">
            <a:spLocks noGrp="1" noChangeArrowheads="1"/>
          </p:cNvSpPr>
          <p:nvPr>
            <p:ph type="sldNum" sz="quarter" idx="10"/>
          </p:nvPr>
        </p:nvSpPr>
        <p:spPr>
          <a:ln/>
        </p:spPr>
        <p:txBody>
          <a:bodyPr/>
          <a:lstStyle>
            <a:lvl1pPr>
              <a:defRPr/>
            </a:lvl1pPr>
          </a:lstStyle>
          <a:p>
            <a:fld id="{91800BF9-110C-7148-8B5C-53F2BE1A33C6}" type="slidenum">
              <a:rPr lang="en-US"/>
              <a:pPr/>
              <a:t>‹Nº›</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424E5952-E099-2E46-A44A-C0EBAF385824}" type="slidenum">
              <a:rPr lang="en-US"/>
              <a:pPr/>
              <a:t>‹Nº›</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3088"/>
            <a:ext cx="7107238" cy="2439987"/>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8445500" y="573088"/>
            <a:ext cx="12077700" cy="12292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079500" y="3013075"/>
            <a:ext cx="7107238" cy="985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Box 4"/>
          <p:cNvSpPr txBox="1">
            <a:spLocks noGrp="1" noChangeArrowheads="1"/>
          </p:cNvSpPr>
          <p:nvPr>
            <p:ph type="sldNum" sz="quarter" idx="10"/>
          </p:nvPr>
        </p:nvSpPr>
        <p:spPr>
          <a:ln/>
        </p:spPr>
        <p:txBody>
          <a:bodyPr/>
          <a:lstStyle>
            <a:lvl1pPr>
              <a:defRPr/>
            </a:lvl1pPr>
          </a:lstStyle>
          <a:p>
            <a:fld id="{3D7501C5-D3F2-5541-93E3-079ABA447E90}" type="slidenum">
              <a:rPr lang="en-US"/>
              <a:pPr/>
              <a:t>‹Nº›</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233863" y="10080625"/>
            <a:ext cx="12961937" cy="119062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233863" y="1287463"/>
            <a:ext cx="12961937" cy="86407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sym typeface="Arial" charset="0"/>
            </a:endParaRPr>
          </a:p>
        </p:txBody>
      </p:sp>
      <p:sp>
        <p:nvSpPr>
          <p:cNvPr id="4" name="3 Marcador de texto"/>
          <p:cNvSpPr>
            <a:spLocks noGrp="1"/>
          </p:cNvSpPr>
          <p:nvPr>
            <p:ph type="body" sz="half" idx="2"/>
          </p:nvPr>
        </p:nvSpPr>
        <p:spPr>
          <a:xfrm>
            <a:off x="4233863" y="11271250"/>
            <a:ext cx="12961937" cy="1690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Box 4"/>
          <p:cNvSpPr txBox="1">
            <a:spLocks noGrp="1" noChangeArrowheads="1"/>
          </p:cNvSpPr>
          <p:nvPr>
            <p:ph type="sldNum" sz="quarter" idx="10"/>
          </p:nvPr>
        </p:nvSpPr>
        <p:spPr>
          <a:ln/>
        </p:spPr>
        <p:txBody>
          <a:bodyPr/>
          <a:lstStyle>
            <a:lvl1pPr>
              <a:defRPr/>
            </a:lvl1pPr>
          </a:lstStyle>
          <a:p>
            <a:fld id="{25EA2BD4-7131-AA4F-B2D1-FBFAAEDF2091}" type="slidenum">
              <a:rPr lang="en-US"/>
              <a:pPr/>
              <a:t>‹Nº›</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3BC58947-453B-A940-BA0F-DDC28D515B17}" type="slidenum">
              <a:rPr lang="en-US"/>
              <a:pPr/>
              <a:t>‹Nº›</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662275" y="192088"/>
            <a:ext cx="4860925" cy="142097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79500" y="192088"/>
            <a:ext cx="14430375" cy="142097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2F11B6ED-1C22-8049-BFC1-99C8447E9CBF}" type="slidenum">
              <a:rPr lang="en-US"/>
              <a:pPr/>
              <a:t>‹Nº›</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706563" y="9255125"/>
            <a:ext cx="18362612" cy="2859088"/>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06563" y="6103938"/>
            <a:ext cx="18362612" cy="3151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88925" y="1512888"/>
            <a:ext cx="10364788"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0806113" y="1512888"/>
            <a:ext cx="10364787"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6263"/>
            <a:ext cx="19443700" cy="24003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079500" y="3224213"/>
            <a:ext cx="9545638"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079500" y="4567238"/>
            <a:ext cx="9545638"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0974388" y="3224213"/>
            <a:ext cx="9548812"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0974388" y="4567238"/>
            <a:ext cx="9548812"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3088"/>
            <a:ext cx="7107238" cy="2439987"/>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8445500" y="573088"/>
            <a:ext cx="12077700" cy="12292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079500" y="3013075"/>
            <a:ext cx="7107238" cy="985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233863" y="10080625"/>
            <a:ext cx="12961937" cy="119062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233863" y="1287463"/>
            <a:ext cx="12961937" cy="86407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sym typeface="Arial" charset="0"/>
            </a:endParaRPr>
          </a:p>
        </p:txBody>
      </p:sp>
      <p:sp>
        <p:nvSpPr>
          <p:cNvPr id="4" name="3 Marcador de texto"/>
          <p:cNvSpPr>
            <a:spLocks noGrp="1"/>
          </p:cNvSpPr>
          <p:nvPr>
            <p:ph type="body" sz="half" idx="2"/>
          </p:nvPr>
        </p:nvSpPr>
        <p:spPr>
          <a:xfrm>
            <a:off x="4233863" y="11271250"/>
            <a:ext cx="12961937" cy="1690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0" y="215900"/>
            <a:ext cx="21242338" cy="1296988"/>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a:sym typeface="Arial" pitchFamily="-107" charset="0"/>
              </a:rPr>
              <a:t>Click to edit Master title style</a:t>
            </a:r>
          </a:p>
        </p:txBody>
      </p:sp>
      <p:sp>
        <p:nvSpPr>
          <p:cNvPr id="1027" name="Rectangle 2"/>
          <p:cNvSpPr>
            <a:spLocks noGrp="1" noChangeArrowheads="1"/>
          </p:cNvSpPr>
          <p:nvPr>
            <p:ph type="body" idx="1"/>
          </p:nvPr>
        </p:nvSpPr>
        <p:spPr bwMode="auto">
          <a:xfrm>
            <a:off x="288925" y="1512888"/>
            <a:ext cx="20881975" cy="4103687"/>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a:sym typeface="Arial" pitchFamily="-107" charset="0"/>
              </a:rPr>
              <a:t>Click to edit Master text styles</a:t>
            </a:r>
          </a:p>
          <a:p>
            <a:pPr lvl="1"/>
            <a:r>
              <a:rPr lang="en-US">
                <a:sym typeface="Arial" pitchFamily="-107" charset="0"/>
              </a:rPr>
              <a:t>Second level</a:t>
            </a:r>
          </a:p>
          <a:p>
            <a:pPr lvl="2"/>
            <a:r>
              <a:rPr lang="en-US">
                <a:sym typeface="Arial" pitchFamily="-107" charset="0"/>
              </a:rPr>
              <a:t>Third level</a:t>
            </a:r>
          </a:p>
          <a:p>
            <a:pPr lvl="3"/>
            <a:r>
              <a:rPr lang="en-US">
                <a:sym typeface="Arial" pitchFamily="-107" charset="0"/>
              </a:rPr>
              <a:t>Fourth level</a:t>
            </a:r>
          </a:p>
          <a:p>
            <a:pPr lvl="4"/>
            <a:r>
              <a:rPr lang="en-US">
                <a:sym typeface="Arial" pitchFamily="-107"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39688" indent="-39688" algn="r" rtl="0" eaLnBrk="0" fontAlgn="base" hangingPunct="0">
        <a:spcBef>
          <a:spcPct val="0"/>
        </a:spcBef>
        <a:spcAft>
          <a:spcPct val="0"/>
        </a:spcAft>
        <a:defRPr sz="4100" b="1">
          <a:solidFill>
            <a:srgbClr val="FFFFFF"/>
          </a:solidFill>
          <a:latin typeface="+mj-lt"/>
          <a:ea typeface="+mj-ea"/>
          <a:cs typeface="+mj-cs"/>
          <a:sym typeface="Arial" pitchFamily="-107" charset="0"/>
        </a:defRPr>
      </a:lvl1pPr>
      <a:lvl2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2pPr>
      <a:lvl3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3pPr>
      <a:lvl4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4pPr>
      <a:lvl5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5pPr>
      <a:lvl6pPr marL="4968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6pPr>
      <a:lvl7pPr marL="9540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7pPr>
      <a:lvl8pPr marL="14112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8pPr>
      <a:lvl9pPr marL="18684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9pPr>
    </p:titleStyle>
    <p:bodyStyle>
      <a:lvl1pPr marL="39688" indent="-39688" algn="r" rtl="0" eaLnBrk="0" fontAlgn="base" hangingPunct="0">
        <a:spcBef>
          <a:spcPts val="700"/>
        </a:spcBef>
        <a:spcAft>
          <a:spcPct val="0"/>
        </a:spcAft>
        <a:defRPr sz="3200" b="1">
          <a:solidFill>
            <a:srgbClr val="FDFEC6"/>
          </a:solidFill>
          <a:latin typeface="+mn-lt"/>
          <a:ea typeface="+mn-ea"/>
          <a:cs typeface="+mn-cs"/>
          <a:sym typeface="Arial" pitchFamily="-107" charset="0"/>
        </a:defRPr>
      </a:lvl1pPr>
      <a:lvl2pPr marL="1017588" indent="-560388" algn="ctr" rtl="0" eaLnBrk="0" fontAlgn="base" hangingPunct="0">
        <a:spcBef>
          <a:spcPts val="1400"/>
        </a:spcBef>
        <a:spcAft>
          <a:spcPct val="0"/>
        </a:spcAft>
        <a:defRPr sz="6300" b="1">
          <a:solidFill>
            <a:schemeClr val="tx1"/>
          </a:solidFill>
          <a:latin typeface="+mn-lt"/>
          <a:ea typeface="ヒラギノ角ゴ ProN W3" charset="0"/>
          <a:cs typeface="ヒラギノ角ゴ ProN W3" charset="0"/>
          <a:sym typeface="Arial" pitchFamily="-107" charset="0"/>
        </a:defRPr>
      </a:lvl2pPr>
      <a:lvl3pPr marL="2046288" indent="-1131888" algn="ctr" rtl="0" eaLnBrk="0" fontAlgn="base" hangingPunct="0">
        <a:spcBef>
          <a:spcPts val="1200"/>
        </a:spcBef>
        <a:spcAft>
          <a:spcPct val="0"/>
        </a:spcAft>
        <a:defRPr sz="5400" b="1">
          <a:solidFill>
            <a:schemeClr val="tx1"/>
          </a:solidFill>
          <a:latin typeface="+mn-lt"/>
          <a:ea typeface="ヒラギノ角ゴ ProN W3" charset="0"/>
          <a:cs typeface="ヒラギノ角ゴ ProN W3" charset="0"/>
          <a:sym typeface="Arial" pitchFamily="-107" charset="0"/>
        </a:defRPr>
      </a:lvl3pPr>
      <a:lvl4pPr marL="3074988" indent="-1703388" algn="ctr" rtl="0" eaLnBrk="0" fontAlgn="base" hangingPunct="0">
        <a:spcBef>
          <a:spcPts val="1000"/>
        </a:spcBef>
        <a:spcAft>
          <a:spcPct val="0"/>
        </a:spcAft>
        <a:defRPr sz="4500" b="1">
          <a:solidFill>
            <a:schemeClr val="tx1"/>
          </a:solidFill>
          <a:latin typeface="+mn-lt"/>
          <a:ea typeface="ヒラギノ角ゴ ProN W3" charset="0"/>
          <a:cs typeface="ヒラギノ角ゴ ProN W3" charset="0"/>
          <a:sym typeface="Arial" pitchFamily="-107" charset="0"/>
        </a:defRPr>
      </a:lvl4pPr>
      <a:lvl5pPr marL="4103688" indent="-2274888" algn="ctr" rtl="0" eaLnBrk="0" fontAlgn="base" hangingPunct="0">
        <a:spcBef>
          <a:spcPts val="1000"/>
        </a:spcBef>
        <a:spcAft>
          <a:spcPct val="0"/>
        </a:spcAft>
        <a:defRPr sz="4500" b="1">
          <a:solidFill>
            <a:schemeClr val="tx1"/>
          </a:solidFill>
          <a:latin typeface="+mn-lt"/>
          <a:ea typeface="ヒラギノ角ゴ ProN W3" charset="0"/>
          <a:cs typeface="ヒラギノ角ゴ ProN W3" charset="0"/>
          <a:sym typeface="Arial" pitchFamily="-107" charset="0"/>
        </a:defRPr>
      </a:lvl5pPr>
      <a:lvl6pPr marL="45608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6pPr>
      <a:lvl7pPr marL="50180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7pPr>
      <a:lvl8pPr marL="54752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8pPr>
      <a:lvl9pPr marL="59324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1079500" y="192088"/>
            <a:ext cx="19443700" cy="3168650"/>
          </a:xfrm>
          <a:prstGeom prst="rect">
            <a:avLst/>
          </a:prstGeom>
          <a:noFill/>
          <a:ln w="12700">
            <a:noFill/>
            <a:miter lim="800000"/>
            <a:headEnd/>
            <a:tailEnd/>
          </a:ln>
        </p:spPr>
        <p:txBody>
          <a:bodyPr vert="horz" wrap="square" lIns="101600" tIns="101600" rIns="205740" bIns="101600" numCol="1" anchor="ctr" anchorCtr="0" compatLnSpc="1">
            <a:prstTxWarp prst="textNoShape">
              <a:avLst/>
            </a:prstTxWarp>
          </a:bodyPr>
          <a:lstStyle/>
          <a:p>
            <a:pPr lvl="0"/>
            <a:r>
              <a:rPr lang="en-US">
                <a:sym typeface="Arial" pitchFamily="-107" charset="0"/>
              </a:rPr>
              <a:t>Click to edit Master title style</a:t>
            </a:r>
          </a:p>
        </p:txBody>
      </p:sp>
      <p:sp>
        <p:nvSpPr>
          <p:cNvPr id="2051" name="Rectangle 2"/>
          <p:cNvSpPr>
            <a:spLocks noGrp="1" noChangeArrowheads="1"/>
          </p:cNvSpPr>
          <p:nvPr>
            <p:ph type="body" idx="1"/>
          </p:nvPr>
        </p:nvSpPr>
        <p:spPr bwMode="auto">
          <a:xfrm>
            <a:off x="1079500" y="3360738"/>
            <a:ext cx="19443700" cy="11041062"/>
          </a:xfrm>
          <a:prstGeom prst="rect">
            <a:avLst/>
          </a:prstGeom>
          <a:noFill/>
          <a:ln w="12700">
            <a:noFill/>
            <a:miter lim="800000"/>
            <a:headEnd/>
            <a:tailEnd/>
          </a:ln>
        </p:spPr>
        <p:txBody>
          <a:bodyPr vert="horz" wrap="square" lIns="101600" tIns="101600" rIns="205740" bIns="101600" numCol="1" anchor="t" anchorCtr="0" compatLnSpc="1">
            <a:prstTxWarp prst="textNoShape">
              <a:avLst/>
            </a:prstTxWarp>
          </a:bodyPr>
          <a:lstStyle/>
          <a:p>
            <a:pPr lvl="0"/>
            <a:r>
              <a:rPr lang="en-US">
                <a:sym typeface="Arial" pitchFamily="-107" charset="0"/>
              </a:rPr>
              <a:t>Click to edit Master text styles</a:t>
            </a:r>
          </a:p>
          <a:p>
            <a:pPr lvl="1"/>
            <a:r>
              <a:rPr lang="en-US">
                <a:sym typeface="Arial" pitchFamily="-107" charset="0"/>
              </a:rPr>
              <a:t>Second level</a:t>
            </a:r>
          </a:p>
          <a:p>
            <a:pPr lvl="2"/>
            <a:r>
              <a:rPr lang="en-US">
                <a:sym typeface="Arial" pitchFamily="-107" charset="0"/>
              </a:rPr>
              <a:t>Third level</a:t>
            </a:r>
          </a:p>
          <a:p>
            <a:pPr lvl="3"/>
            <a:r>
              <a:rPr lang="en-US">
                <a:sym typeface="Arial" pitchFamily="-107" charset="0"/>
              </a:rPr>
              <a:t>Fourth level</a:t>
            </a:r>
          </a:p>
          <a:p>
            <a:pPr lvl="4"/>
            <a:r>
              <a:rPr lang="en-US">
                <a:sym typeface="Arial" pitchFamily="-107" charset="0"/>
              </a:rPr>
              <a:t>Fifth level</a:t>
            </a:r>
          </a:p>
        </p:txBody>
      </p:sp>
      <p:sp>
        <p:nvSpPr>
          <p:cNvPr id="2052" name="Rectangle 3"/>
          <p:cNvSpPr>
            <a:spLocks/>
          </p:cNvSpPr>
          <p:nvPr/>
        </p:nvSpPr>
        <p:spPr bwMode="auto">
          <a:xfrm>
            <a:off x="7378700" y="13114338"/>
            <a:ext cx="6858000" cy="1600200"/>
          </a:xfrm>
          <a:prstGeom prst="rect">
            <a:avLst/>
          </a:prstGeom>
          <a:noFill/>
          <a:ln w="12700">
            <a:noFill/>
            <a:miter lim="800000"/>
            <a:headEnd/>
            <a:tailEnd/>
          </a:ln>
        </p:spPr>
        <p:txBody>
          <a:bodyPr lIns="101600" tIns="101600" rIns="205740" bIns="101600">
            <a:prstTxWarp prst="textNoShape">
              <a:avLst/>
            </a:prstTxWarp>
          </a:bodyPr>
          <a:lstStyle/>
          <a:p>
            <a:pPr marL="1588" algn="ctr"/>
            <a:r>
              <a:rPr lang="en-US" sz="3200">
                <a:solidFill>
                  <a:schemeClr val="tx1"/>
                </a:solidFill>
                <a:ea typeface="Arial" pitchFamily="-107" charset="0"/>
                <a:cs typeface="Arial" pitchFamily="-107" charset="0"/>
              </a:rPr>
              <a:t>IV Jornadas de Innovación e Investigación Educativa - 2010, Universidad de Zaragoza</a:t>
            </a:r>
          </a:p>
        </p:txBody>
      </p:sp>
      <p:sp>
        <p:nvSpPr>
          <p:cNvPr id="2" name="Text Box 4"/>
          <p:cNvSpPr txBox="1">
            <a:spLocks noGrp="1" noChangeArrowheads="1"/>
          </p:cNvSpPr>
          <p:nvPr>
            <p:ph type="sldNum" sz="quarter" idx="4"/>
          </p:nvPr>
        </p:nvSpPr>
        <p:spPr bwMode="auto">
          <a:xfrm>
            <a:off x="17667288" y="13114338"/>
            <a:ext cx="668337" cy="660400"/>
          </a:xfrm>
          <a:prstGeom prst="rect">
            <a:avLst/>
          </a:prstGeom>
          <a:noFill/>
          <a:ln>
            <a:noFill/>
          </a:ln>
          <a:effectLst/>
          <a:extLst/>
        </p:spPr>
        <p:txBody>
          <a:bodyPr vert="horz" wrap="none" lIns="91440" tIns="45720" rIns="91440" bIns="45720" numCol="1" anchor="t" anchorCtr="0" compatLnSpc="1">
            <a:prstTxWarp prst="textNoShape">
              <a:avLst/>
            </a:prstTxWarp>
          </a:bodyPr>
          <a:lstStyle>
            <a:lvl1pPr algn="ctr">
              <a:defRPr sz="3200">
                <a:solidFill>
                  <a:schemeClr val="tx1"/>
                </a:solidFill>
                <a:ea typeface="Arial" pitchFamily="-107" charset="0"/>
                <a:cs typeface="Arial" pitchFamily="-107" charset="0"/>
              </a:defRPr>
            </a:lvl1pPr>
          </a:lstStyle>
          <a:p>
            <a:fld id="{D4213F84-4D7E-A345-89DE-803960669F78}"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marL="1588" indent="-1588" algn="ctr" rtl="0" eaLnBrk="0" fontAlgn="base" hangingPunct="0">
        <a:spcBef>
          <a:spcPct val="0"/>
        </a:spcBef>
        <a:spcAft>
          <a:spcPct val="0"/>
        </a:spcAft>
        <a:defRPr sz="9900">
          <a:solidFill>
            <a:schemeClr val="tx1"/>
          </a:solidFill>
          <a:latin typeface="+mj-lt"/>
          <a:ea typeface="+mj-ea"/>
          <a:cs typeface="+mj-cs"/>
          <a:sym typeface="Arial" pitchFamily="-107" charset="0"/>
        </a:defRPr>
      </a:lvl1pPr>
      <a:lvl2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2pPr>
      <a:lvl3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3pPr>
      <a:lvl4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4pPr>
      <a:lvl5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5pPr>
      <a:lvl6pPr marL="4587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6pPr>
      <a:lvl7pPr marL="9159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7pPr>
      <a:lvl8pPr marL="13731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8pPr>
      <a:lvl9pPr marL="18303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9pPr>
    </p:titleStyle>
    <p:bodyStyle>
      <a:lvl1pPr marL="773113" indent="-771525" algn="l" rtl="0" eaLnBrk="0" fontAlgn="base" hangingPunct="0">
        <a:spcBef>
          <a:spcPts val="1600"/>
        </a:spcBef>
        <a:spcAft>
          <a:spcPct val="0"/>
        </a:spcAft>
        <a:buSzPct val="100000"/>
        <a:buFont typeface="Arial" pitchFamily="-107" charset="0"/>
        <a:buChar char="•"/>
        <a:defRPr sz="7200">
          <a:solidFill>
            <a:schemeClr val="tx1"/>
          </a:solidFill>
          <a:latin typeface="+mn-lt"/>
          <a:ea typeface="+mn-ea"/>
          <a:cs typeface="+mn-cs"/>
          <a:sym typeface="Arial" pitchFamily="-107" charset="0"/>
        </a:defRPr>
      </a:lvl1pPr>
      <a:lvl2pPr marL="1673225" indent="-642938" algn="l" rtl="0" eaLnBrk="0" fontAlgn="base" hangingPunct="0">
        <a:spcBef>
          <a:spcPts val="1400"/>
        </a:spcBef>
        <a:spcAft>
          <a:spcPct val="0"/>
        </a:spcAft>
        <a:buSzPct val="100000"/>
        <a:buFont typeface="Arial" pitchFamily="-107" charset="0"/>
        <a:buChar char="–"/>
        <a:defRPr sz="6300">
          <a:solidFill>
            <a:schemeClr val="tx1"/>
          </a:solidFill>
          <a:latin typeface="+mn-lt"/>
          <a:ea typeface="+mn-ea"/>
          <a:cs typeface="+mn-cs"/>
          <a:sym typeface="Arial" pitchFamily="-107" charset="0"/>
        </a:defRPr>
      </a:lvl2pPr>
      <a:lvl3pPr marL="2573338" indent="-514350" algn="l" rtl="0" eaLnBrk="0" fontAlgn="base" hangingPunct="0">
        <a:spcBef>
          <a:spcPts val="1200"/>
        </a:spcBef>
        <a:spcAft>
          <a:spcPct val="0"/>
        </a:spcAft>
        <a:buSzPct val="100000"/>
        <a:buFont typeface="Arial" pitchFamily="-107" charset="0"/>
        <a:buChar char="•"/>
        <a:defRPr sz="5400">
          <a:solidFill>
            <a:schemeClr val="tx1"/>
          </a:solidFill>
          <a:latin typeface="+mn-lt"/>
          <a:ea typeface="+mn-ea"/>
          <a:cs typeface="+mn-cs"/>
          <a:sym typeface="Arial" pitchFamily="-107" charset="0"/>
        </a:defRPr>
      </a:lvl3pPr>
      <a:lvl4pPr marL="3602038" indent="-514350" algn="l" rtl="0" eaLnBrk="0" fontAlgn="base" hangingPunct="0">
        <a:spcBef>
          <a:spcPts val="1000"/>
        </a:spcBef>
        <a:spcAft>
          <a:spcPct val="0"/>
        </a:spcAft>
        <a:buSzPct val="100000"/>
        <a:buFont typeface="Arial" pitchFamily="-107" charset="0"/>
        <a:buChar char="–"/>
        <a:defRPr sz="4500">
          <a:solidFill>
            <a:schemeClr val="tx1"/>
          </a:solidFill>
          <a:latin typeface="+mn-lt"/>
          <a:ea typeface="+mn-ea"/>
          <a:cs typeface="+mn-cs"/>
          <a:sym typeface="Arial" pitchFamily="-107" charset="0"/>
        </a:defRPr>
      </a:lvl4pPr>
      <a:lvl5pPr marL="4630738" indent="-514350" algn="l" rtl="0" eaLnBrk="0" fontAlgn="base" hangingPunct="0">
        <a:spcBef>
          <a:spcPts val="1000"/>
        </a:spcBef>
        <a:spcAft>
          <a:spcPct val="0"/>
        </a:spcAft>
        <a:buSzPct val="100000"/>
        <a:buFont typeface="Arial" pitchFamily="-107" charset="0"/>
        <a:buChar char="»"/>
        <a:defRPr sz="4500">
          <a:solidFill>
            <a:schemeClr val="tx1"/>
          </a:solidFill>
          <a:latin typeface="+mn-lt"/>
          <a:ea typeface="+mn-ea"/>
          <a:cs typeface="+mn-cs"/>
          <a:sym typeface="Arial" pitchFamily="-107" charset="0"/>
        </a:defRPr>
      </a:lvl5pPr>
      <a:lvl6pPr marL="50879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6pPr>
      <a:lvl7pPr marL="55451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7pPr>
      <a:lvl8pPr marL="60023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8pPr>
      <a:lvl9pPr marL="64595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garrido@unizar.e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3144500"/>
            <a:ext cx="21602700" cy="1257300"/>
          </a:xfrm>
          <a:prstGeom prst="rect">
            <a:avLst/>
          </a:prstGeom>
          <a:gradFill flip="none" rotWithShape="1">
            <a:gsLst>
              <a:gs pos="0">
                <a:srgbClr val="685642"/>
              </a:gs>
              <a:gs pos="99000">
                <a:schemeClr val="bg1"/>
              </a:gs>
              <a:gs pos="15000">
                <a:srgbClr val="9E7539"/>
              </a:gs>
              <a:gs pos="100000">
                <a:schemeClr val="bg1"/>
              </a:gs>
            </a:gsLst>
            <a:lin ang="16200000" scaled="0"/>
            <a:tileRect/>
          </a:gradFill>
          <a:ln w="9525">
            <a:noFill/>
            <a:round/>
            <a:headEnd/>
            <a:tailEnd/>
          </a:ln>
        </p:spPr>
        <p:txBody>
          <a:bodyPr lIns="0" tIns="0" rIns="0" bIns="0">
            <a:prstTxWarp prst="textNoShape">
              <a:avLst/>
            </a:prstTxWarp>
          </a:bodyPr>
          <a:lstStyle/>
          <a:p>
            <a:endParaRPr lang="es-ES">
              <a:solidFill>
                <a:srgbClr val="685642"/>
              </a:solidFill>
            </a:endParaRPr>
          </a:p>
        </p:txBody>
      </p:sp>
      <p:sp>
        <p:nvSpPr>
          <p:cNvPr id="3075" name="Rectangle 2"/>
          <p:cNvSpPr>
            <a:spLocks/>
          </p:cNvSpPr>
          <p:nvPr/>
        </p:nvSpPr>
        <p:spPr bwMode="auto">
          <a:xfrm>
            <a:off x="4813300" y="13855700"/>
            <a:ext cx="16789400" cy="546100"/>
          </a:xfrm>
          <a:prstGeom prst="rect">
            <a:avLst/>
          </a:prstGeom>
          <a:noFill/>
          <a:ln w="12700">
            <a:noFill/>
            <a:miter lim="800000"/>
            <a:headEnd/>
            <a:tailEnd/>
          </a:ln>
        </p:spPr>
        <p:txBody>
          <a:bodyPr lIns="101600" tIns="101600" rIns="205740" bIns="101600">
            <a:prstTxWarp prst="textNoShape">
              <a:avLst/>
            </a:prstTxWarp>
          </a:bodyPr>
          <a:lstStyle/>
          <a:p>
            <a:pPr marL="1588" algn="r"/>
            <a:r>
              <a:rPr lang="es-ES" sz="2400" b="1" smtClean="0">
                <a:solidFill>
                  <a:srgbClr val="FFFFFF"/>
                </a:solidFill>
                <a:ea typeface="Arial" pitchFamily="-107" charset="0"/>
                <a:cs typeface="Arial" pitchFamily="-107" charset="0"/>
              </a:rPr>
              <a:t>VI Jornadas de Innovación e Investigación Educativa - 2012, Universidad de Zaragoza</a:t>
            </a:r>
            <a:endParaRPr lang="es-ES" sz="2400" b="1">
              <a:solidFill>
                <a:srgbClr val="FFFFFF"/>
              </a:solidFill>
              <a:ea typeface="Arial" pitchFamily="-107" charset="0"/>
              <a:cs typeface="Arial" pitchFamily="-107" charset="0"/>
            </a:endParaRPr>
          </a:p>
        </p:txBody>
      </p:sp>
      <p:sp>
        <p:nvSpPr>
          <p:cNvPr id="3076" name="Rectangle 3"/>
          <p:cNvSpPr>
            <a:spLocks/>
          </p:cNvSpPr>
          <p:nvPr/>
        </p:nvSpPr>
        <p:spPr bwMode="auto">
          <a:xfrm>
            <a:off x="0" y="0"/>
            <a:ext cx="21615400" cy="2232025"/>
          </a:xfrm>
          <a:prstGeom prst="rect">
            <a:avLst/>
          </a:prstGeom>
          <a:solidFill>
            <a:srgbClr val="685642"/>
          </a:solidFill>
          <a:ln w="9525">
            <a:noFill/>
            <a:round/>
            <a:headEnd/>
            <a:tailEnd/>
          </a:ln>
        </p:spPr>
        <p:txBody>
          <a:bodyPr lIns="0" tIns="0" rIns="0" bIns="0">
            <a:prstTxWarp prst="textNoShape">
              <a:avLst/>
            </a:prstTxWarp>
          </a:bodyPr>
          <a:lstStyle/>
          <a:p>
            <a:endParaRPr lang="es-ES"/>
          </a:p>
        </p:txBody>
      </p:sp>
      <p:pic>
        <p:nvPicPr>
          <p:cNvPr id="2" name="Picture 4"/>
          <p:cNvPicPr>
            <a:picLocks noChangeAspect="1" noChangeArrowheads="1"/>
          </p:cNvPicPr>
          <p:nvPr/>
        </p:nvPicPr>
        <p:blipFill>
          <a:blip r:embed="rId2"/>
          <a:srcRect/>
          <a:stretch>
            <a:fillRect/>
          </a:stretch>
        </p:blipFill>
        <p:spPr bwMode="auto">
          <a:xfrm>
            <a:off x="-323850" y="13024191"/>
            <a:ext cx="4343400" cy="1597366"/>
          </a:xfrm>
          <a:prstGeom prst="rect">
            <a:avLst/>
          </a:prstGeom>
          <a:noFill/>
          <a:ln>
            <a:noFill/>
          </a:ln>
          <a:effectLst>
            <a:outerShdw blurRad="127000" dist="76199" dir="1259987" algn="ctr" rotWithShape="0">
              <a:schemeClr val="bg2">
                <a:alpha val="75000"/>
              </a:schemeClr>
            </a:outerShdw>
          </a:effectLst>
          <a:extLst/>
        </p:spPr>
      </p:pic>
      <p:sp>
        <p:nvSpPr>
          <p:cNvPr id="3078" name="Rectangle 5"/>
          <p:cNvSpPr>
            <a:spLocks/>
          </p:cNvSpPr>
          <p:nvPr/>
        </p:nvSpPr>
        <p:spPr bwMode="auto">
          <a:xfrm>
            <a:off x="4813300" y="2247900"/>
            <a:ext cx="16789400" cy="495300"/>
          </a:xfrm>
          <a:prstGeom prst="rect">
            <a:avLst/>
          </a:prstGeom>
          <a:noFill/>
          <a:ln w="12700">
            <a:noFill/>
            <a:miter lim="800000"/>
            <a:headEnd/>
            <a:tailEnd/>
          </a:ln>
        </p:spPr>
        <p:txBody>
          <a:bodyPr lIns="0" tIns="0" rIns="40639" bIns="0">
            <a:prstTxWarp prst="textNoShape">
              <a:avLst/>
            </a:prstTxWarp>
          </a:bodyPr>
          <a:lstStyle/>
          <a:p>
            <a:pPr marL="39688" algn="r">
              <a:spcBef>
                <a:spcPts val="638"/>
              </a:spcBef>
            </a:pPr>
            <a:r>
              <a:rPr lang="es-ES" sz="2800" dirty="0" smtClean="0">
                <a:solidFill>
                  <a:schemeClr val="tx1"/>
                </a:solidFill>
                <a:ea typeface="Arial" pitchFamily="-107" charset="0"/>
                <a:cs typeface="Arial" pitchFamily="-107" charset="0"/>
              </a:rPr>
              <a:t>Departamento de Dirección y Organización de Empresas. </a:t>
            </a:r>
          </a:p>
          <a:p>
            <a:pPr marL="39688" algn="r">
              <a:spcBef>
                <a:spcPts val="638"/>
              </a:spcBef>
            </a:pPr>
            <a:r>
              <a:rPr lang="es-ES" sz="2800" dirty="0" smtClean="0">
                <a:solidFill>
                  <a:schemeClr val="tx1"/>
                </a:solidFill>
                <a:ea typeface="Arial" pitchFamily="-107" charset="0"/>
                <a:cs typeface="Arial" pitchFamily="-107" charset="0"/>
              </a:rPr>
              <a:t>E-mail de contacto: </a:t>
            </a:r>
            <a:r>
              <a:rPr lang="es-ES" sz="2800" dirty="0" smtClean="0">
                <a:solidFill>
                  <a:schemeClr val="tx1"/>
                </a:solidFill>
                <a:ea typeface="Arial" pitchFamily="-107" charset="0"/>
                <a:cs typeface="Arial" pitchFamily="-107" charset="0"/>
                <a:hlinkClick r:id="rId3"/>
              </a:rPr>
              <a:t>egarrido@unizar.es</a:t>
            </a:r>
            <a:r>
              <a:rPr lang="es-ES" sz="2800" dirty="0" smtClean="0">
                <a:solidFill>
                  <a:schemeClr val="tx1"/>
                </a:solidFill>
                <a:ea typeface="Arial" pitchFamily="-107" charset="0"/>
                <a:cs typeface="Arial" pitchFamily="-107" charset="0"/>
              </a:rPr>
              <a:t> </a:t>
            </a:r>
            <a:endParaRPr lang="es-ES" sz="2800" dirty="0">
              <a:solidFill>
                <a:schemeClr val="tx1"/>
              </a:solidFill>
              <a:ea typeface="Arial" pitchFamily="-107" charset="0"/>
              <a:cs typeface="Arial" pitchFamily="-107" charset="0"/>
            </a:endParaRPr>
          </a:p>
        </p:txBody>
      </p:sp>
      <p:sp>
        <p:nvSpPr>
          <p:cNvPr id="3079" name="Rectangle 6"/>
          <p:cNvSpPr>
            <a:spLocks noGrp="1" noChangeArrowheads="1"/>
          </p:cNvSpPr>
          <p:nvPr>
            <p:ph type="title"/>
          </p:nvPr>
        </p:nvSpPr>
        <p:spPr>
          <a:xfrm>
            <a:off x="0" y="0"/>
            <a:ext cx="21602700" cy="1296988"/>
          </a:xfrm>
        </p:spPr>
        <p:txBody>
          <a:bodyPr rIns="132080"/>
          <a:lstStyle/>
          <a:p>
            <a:pPr indent="0" eaLnBrk="1" hangingPunct="1"/>
            <a:r>
              <a:rPr lang="es-ES" smtClean="0"/>
              <a:t>Análisis del caso en el estudio del proceso emprendedor: la entrevista al empresario</a:t>
            </a:r>
            <a:endParaRPr lang="es-ES"/>
          </a:p>
        </p:txBody>
      </p:sp>
      <p:sp>
        <p:nvSpPr>
          <p:cNvPr id="3080" name="Rectangle 7"/>
          <p:cNvSpPr>
            <a:spLocks noGrp="1" noChangeArrowheads="1"/>
          </p:cNvSpPr>
          <p:nvPr>
            <p:ph type="body" idx="1"/>
          </p:nvPr>
        </p:nvSpPr>
        <p:spPr>
          <a:xfrm>
            <a:off x="1079500" y="1562100"/>
            <a:ext cx="20523200" cy="679450"/>
          </a:xfrm>
        </p:spPr>
        <p:txBody>
          <a:bodyPr rIns="132080"/>
          <a:lstStyle/>
          <a:p>
            <a:pPr indent="0" eaLnBrk="1" hangingPunct="1">
              <a:lnSpc>
                <a:spcPct val="90000"/>
              </a:lnSpc>
            </a:pPr>
            <a:r>
              <a:rPr lang="es-ES" smtClean="0"/>
              <a:t>Elisabet Garrido, Raquel Orcos, Sergio Palomas</a:t>
            </a:r>
            <a:endParaRPr lang="es-ES"/>
          </a:p>
        </p:txBody>
      </p:sp>
      <p:sp>
        <p:nvSpPr>
          <p:cNvPr id="3081" name="Rectangle 8"/>
          <p:cNvSpPr>
            <a:spLocks/>
          </p:cNvSpPr>
          <p:nvPr/>
        </p:nvSpPr>
        <p:spPr bwMode="auto">
          <a:xfrm>
            <a:off x="360190" y="3240460"/>
            <a:ext cx="20954328" cy="10009112"/>
          </a:xfrm>
          <a:prstGeom prst="rect">
            <a:avLst/>
          </a:prstGeom>
          <a:noFill/>
          <a:ln w="12700">
            <a:noFill/>
            <a:miter lim="800000"/>
            <a:headEnd/>
            <a:tailEnd/>
          </a:ln>
        </p:spPr>
        <p:txBody>
          <a:bodyPr lIns="0" tIns="0" rIns="40639" bIns="0">
            <a:prstTxWarp prst="textNoShape">
              <a:avLst/>
            </a:prstTxWarp>
          </a:bodyPr>
          <a:lstStyle/>
          <a:p>
            <a:pPr marL="39688">
              <a:spcBef>
                <a:spcPts val="1400"/>
              </a:spcBef>
            </a:pPr>
            <a:r>
              <a:rPr lang="es-ES" sz="2500" b="1" dirty="0">
                <a:solidFill>
                  <a:srgbClr val="CC3300"/>
                </a:solidFill>
                <a:ea typeface="Arial" pitchFamily="-107" charset="0"/>
                <a:cs typeface="Arial" pitchFamily="-107" charset="0"/>
              </a:rPr>
              <a:t>Asignatura</a:t>
            </a:r>
            <a:r>
              <a:rPr lang="es-ES" sz="2500" dirty="0">
                <a:solidFill>
                  <a:srgbClr val="000099"/>
                </a:solidFill>
                <a:ea typeface="Arial" pitchFamily="-107" charset="0"/>
                <a:cs typeface="Arial" pitchFamily="-107" charset="0"/>
              </a:rPr>
              <a:t>. Creación y Dirección de Empresas (LADE – GADE).</a:t>
            </a:r>
          </a:p>
          <a:p>
            <a:pPr marL="39688">
              <a:spcBef>
                <a:spcPts val="1400"/>
              </a:spcBef>
            </a:pPr>
            <a:r>
              <a:rPr lang="es-ES" sz="2500" b="1" dirty="0" smtClean="0">
                <a:solidFill>
                  <a:srgbClr val="CC3300"/>
                </a:solidFill>
                <a:ea typeface="Arial" pitchFamily="-107" charset="0"/>
                <a:cs typeface="Arial" pitchFamily="-107" charset="0"/>
              </a:rPr>
              <a:t>Actividad.</a:t>
            </a:r>
            <a:r>
              <a:rPr lang="es-ES" sz="2500" dirty="0" smtClean="0">
                <a:solidFill>
                  <a:srgbClr val="000099"/>
                </a:solidFill>
                <a:ea typeface="Arial" pitchFamily="-107" charset="0"/>
                <a:cs typeface="Arial" pitchFamily="-107" charset="0"/>
              </a:rPr>
              <a:t>   Entrevista a una persona que haya puesto en marcha su propio negocio (emprendedor). (1 punto nota final)</a:t>
            </a:r>
          </a:p>
          <a:p>
            <a:pPr marL="39688">
              <a:spcBef>
                <a:spcPts val="1400"/>
              </a:spcBef>
            </a:pPr>
            <a:r>
              <a:rPr lang="es-ES" sz="2500" b="1" dirty="0">
                <a:solidFill>
                  <a:srgbClr val="CC3300"/>
                </a:solidFill>
                <a:ea typeface="Arial" pitchFamily="-107" charset="0"/>
                <a:cs typeface="Arial" pitchFamily="-107" charset="0"/>
              </a:rPr>
              <a:t>Objetivos de la actividad</a:t>
            </a:r>
            <a:r>
              <a:rPr lang="es-ES" sz="2500" dirty="0" smtClean="0">
                <a:solidFill>
                  <a:srgbClr val="000099"/>
                </a:solidFill>
                <a:ea typeface="Arial" pitchFamily="-107" charset="0"/>
                <a:cs typeface="Arial" pitchFamily="-107" charset="0"/>
              </a:rPr>
              <a:t>.</a:t>
            </a:r>
          </a:p>
          <a:p>
            <a:pPr marL="382588" indent="-342900">
              <a:spcBef>
                <a:spcPts val="1400"/>
              </a:spcBef>
              <a:buFontTx/>
              <a:buChar char="-"/>
            </a:pPr>
            <a:r>
              <a:rPr lang="es-ES" sz="2500" dirty="0" smtClean="0">
                <a:solidFill>
                  <a:schemeClr val="tx1"/>
                </a:solidFill>
                <a:ea typeface="Arial" pitchFamily="-107" charset="0"/>
                <a:cs typeface="Arial" pitchFamily="-107" charset="0"/>
              </a:rPr>
              <a:t>Conocer un </a:t>
            </a:r>
            <a:r>
              <a:rPr lang="es-ES" sz="2500" dirty="0">
                <a:solidFill>
                  <a:srgbClr val="000099"/>
                </a:solidFill>
                <a:ea typeface="Arial" pitchFamily="-107" charset="0"/>
                <a:cs typeface="Arial" pitchFamily="-107" charset="0"/>
              </a:rPr>
              <a:t>proceso emprendedor </a:t>
            </a:r>
            <a:r>
              <a:rPr lang="es-ES" sz="2500" dirty="0" smtClean="0">
                <a:solidFill>
                  <a:schemeClr val="tx1"/>
                </a:solidFill>
                <a:ea typeface="Arial" pitchFamily="-107" charset="0"/>
                <a:cs typeface="Arial" pitchFamily="-107" charset="0"/>
              </a:rPr>
              <a:t>real, conectando así la teoría de la asignatura con la realidad empresarial de nuestra región.</a:t>
            </a:r>
          </a:p>
          <a:p>
            <a:pPr marL="382588" indent="-342900">
              <a:spcBef>
                <a:spcPts val="1400"/>
              </a:spcBef>
              <a:buFontTx/>
              <a:buChar char="-"/>
            </a:pPr>
            <a:r>
              <a:rPr lang="es-ES" sz="2500" dirty="0" smtClean="0">
                <a:solidFill>
                  <a:schemeClr val="tx1"/>
                </a:solidFill>
                <a:ea typeface="Arial" pitchFamily="-107" charset="0"/>
                <a:cs typeface="Arial" pitchFamily="-107" charset="0"/>
              </a:rPr>
              <a:t>Obtener </a:t>
            </a:r>
            <a:r>
              <a:rPr lang="es-ES" sz="2500" dirty="0">
                <a:solidFill>
                  <a:srgbClr val="000099"/>
                </a:solidFill>
                <a:ea typeface="Arial" pitchFamily="-107" charset="0"/>
                <a:cs typeface="Arial" pitchFamily="-107" charset="0"/>
              </a:rPr>
              <a:t>información específica </a:t>
            </a:r>
            <a:r>
              <a:rPr lang="es-ES" sz="2500" dirty="0" smtClean="0">
                <a:solidFill>
                  <a:schemeClr val="tx1"/>
                </a:solidFill>
                <a:ea typeface="Arial" pitchFamily="-107" charset="0"/>
                <a:cs typeface="Arial" pitchFamily="-107" charset="0"/>
              </a:rPr>
              <a:t>del sector de actividad, que debe ser semejante al del plan de negocio que tienen que desarrollar a lo largo del cuatrimestre y que tiene mayor peso sobre la nota final (6,5 puntos nota final).</a:t>
            </a:r>
          </a:p>
          <a:p>
            <a:pPr marL="39688">
              <a:spcBef>
                <a:spcPts val="1400"/>
              </a:spcBef>
            </a:pPr>
            <a:r>
              <a:rPr lang="es-ES" sz="2500" b="1" dirty="0">
                <a:solidFill>
                  <a:srgbClr val="CC3300"/>
                </a:solidFill>
                <a:ea typeface="Arial" pitchFamily="-107" charset="0"/>
                <a:cs typeface="Arial" pitchFamily="-107" charset="0"/>
              </a:rPr>
              <a:t>Metodología</a:t>
            </a:r>
            <a:r>
              <a:rPr lang="es-ES" sz="2500" dirty="0" smtClean="0">
                <a:solidFill>
                  <a:schemeClr val="tx1"/>
                </a:solidFill>
                <a:ea typeface="Arial" pitchFamily="-107" charset="0"/>
                <a:cs typeface="Arial" pitchFamily="-107" charset="0"/>
              </a:rPr>
              <a:t>. </a:t>
            </a:r>
          </a:p>
          <a:p>
            <a:pPr marL="382588" indent="-342900">
              <a:spcBef>
                <a:spcPts val="1400"/>
              </a:spcBef>
              <a:buFontTx/>
              <a:buChar char="-"/>
            </a:pPr>
            <a:r>
              <a:rPr lang="es-ES" sz="2500" dirty="0">
                <a:solidFill>
                  <a:srgbClr val="000099"/>
                </a:solidFill>
                <a:ea typeface="Arial" pitchFamily="-107" charset="0"/>
                <a:cs typeface="Arial" pitchFamily="-107" charset="0"/>
              </a:rPr>
              <a:t>Sesión expositiva</a:t>
            </a:r>
            <a:r>
              <a:rPr lang="es-ES" sz="2500" dirty="0" smtClean="0">
                <a:solidFill>
                  <a:schemeClr val="tx1"/>
                </a:solidFill>
                <a:ea typeface="Arial" pitchFamily="-107" charset="0"/>
                <a:cs typeface="Arial" pitchFamily="-107" charset="0"/>
              </a:rPr>
              <a:t>: explicación de la actividad, recomendaciones para la obtención de mayor información durante una entrevista y entrega de un cuestionario básico que tienen que adaptar al caso concreto.</a:t>
            </a:r>
          </a:p>
          <a:p>
            <a:pPr marL="382588" indent="-342900">
              <a:spcBef>
                <a:spcPts val="1400"/>
              </a:spcBef>
              <a:buFontTx/>
              <a:buChar char="-"/>
            </a:pPr>
            <a:r>
              <a:rPr lang="es-ES" sz="2500" dirty="0">
                <a:solidFill>
                  <a:srgbClr val="000099"/>
                </a:solidFill>
                <a:ea typeface="Arial" pitchFamily="-107" charset="0"/>
                <a:cs typeface="Arial" pitchFamily="-107" charset="0"/>
              </a:rPr>
              <a:t>Actividad no presencial del grupo</a:t>
            </a:r>
            <a:r>
              <a:rPr lang="es-ES" sz="2500" dirty="0" smtClean="0">
                <a:solidFill>
                  <a:schemeClr val="tx1"/>
                </a:solidFill>
                <a:ea typeface="Arial" pitchFamily="-107" charset="0"/>
                <a:cs typeface="Arial" pitchFamily="-107" charset="0"/>
              </a:rPr>
              <a:t>: adaptación del cuestionario, realización de la entrevista y del informe final.</a:t>
            </a:r>
          </a:p>
          <a:p>
            <a:pPr marL="382588" indent="-342900">
              <a:spcBef>
                <a:spcPts val="1400"/>
              </a:spcBef>
              <a:buFontTx/>
              <a:buChar char="-"/>
            </a:pPr>
            <a:r>
              <a:rPr lang="es-ES" sz="2500" dirty="0">
                <a:solidFill>
                  <a:srgbClr val="000099"/>
                </a:solidFill>
                <a:ea typeface="Arial" pitchFamily="-107" charset="0"/>
                <a:cs typeface="Arial" pitchFamily="-107" charset="0"/>
              </a:rPr>
              <a:t>Entregas a realizar</a:t>
            </a:r>
            <a:r>
              <a:rPr lang="es-ES" sz="2500" dirty="0" smtClean="0">
                <a:solidFill>
                  <a:schemeClr val="tx1"/>
                </a:solidFill>
                <a:ea typeface="Arial" pitchFamily="-107" charset="0"/>
                <a:cs typeface="Arial" pitchFamily="-107" charset="0"/>
              </a:rPr>
              <a:t>: cuestionario adaptado, grabación (audio) de la entrevista e informe de la misma, donde deben conectar las explicaciones teóricas con el caso concreto. Asimismo, deben valorar en qué medida dicha actividad les ha sido de utilidad para la elaboración del plan de negocio.</a:t>
            </a:r>
          </a:p>
          <a:p>
            <a:pPr marL="39688">
              <a:spcBef>
                <a:spcPts val="1400"/>
              </a:spcBef>
            </a:pPr>
            <a:r>
              <a:rPr lang="es-ES" sz="2500" b="1" dirty="0">
                <a:solidFill>
                  <a:srgbClr val="CC3300"/>
                </a:solidFill>
                <a:ea typeface="Arial" pitchFamily="-107" charset="0"/>
                <a:cs typeface="Arial" pitchFamily="-107" charset="0"/>
              </a:rPr>
              <a:t>Resultados observados</a:t>
            </a:r>
            <a:r>
              <a:rPr lang="es-ES" sz="2500" dirty="0" smtClean="0">
                <a:solidFill>
                  <a:schemeClr val="tx1"/>
                </a:solidFill>
                <a:ea typeface="Arial" pitchFamily="-107" charset="0"/>
                <a:cs typeface="Arial" pitchFamily="-107" charset="0"/>
              </a:rPr>
              <a:t>.</a:t>
            </a:r>
          </a:p>
          <a:p>
            <a:pPr marL="382588" indent="-342900">
              <a:spcBef>
                <a:spcPts val="1400"/>
              </a:spcBef>
              <a:buFontTx/>
              <a:buChar char="-"/>
            </a:pPr>
            <a:r>
              <a:rPr lang="es-ES" sz="2500" dirty="0" smtClean="0">
                <a:solidFill>
                  <a:schemeClr val="tx1"/>
                </a:solidFill>
                <a:ea typeface="Arial" pitchFamily="-107" charset="0"/>
                <a:cs typeface="Arial" pitchFamily="-107" charset="0"/>
              </a:rPr>
              <a:t>Alumnos </a:t>
            </a:r>
            <a:r>
              <a:rPr lang="es-ES" sz="2500" dirty="0">
                <a:solidFill>
                  <a:srgbClr val="000099"/>
                </a:solidFill>
                <a:ea typeface="Arial" pitchFamily="-107" charset="0"/>
                <a:cs typeface="Arial" pitchFamily="-107" charset="0"/>
              </a:rPr>
              <a:t>motivados</a:t>
            </a:r>
            <a:r>
              <a:rPr lang="es-ES" sz="2500" dirty="0" smtClean="0">
                <a:solidFill>
                  <a:schemeClr val="tx1"/>
                </a:solidFill>
                <a:ea typeface="Arial" pitchFamily="-107" charset="0"/>
                <a:cs typeface="Arial" pitchFamily="-107" charset="0"/>
              </a:rPr>
              <a:t> con la actividad. Cambio importante con respecto a otras actividades a desarrollar en el aula.</a:t>
            </a:r>
          </a:p>
          <a:p>
            <a:pPr marL="382588" indent="-342900">
              <a:spcBef>
                <a:spcPts val="1400"/>
              </a:spcBef>
              <a:buFontTx/>
              <a:buChar char="-"/>
            </a:pPr>
            <a:r>
              <a:rPr lang="es-ES" sz="2500" dirty="0" smtClean="0">
                <a:solidFill>
                  <a:schemeClr val="tx1"/>
                </a:solidFill>
                <a:ea typeface="Arial" pitchFamily="-107" charset="0"/>
                <a:cs typeface="Arial" pitchFamily="-107" charset="0"/>
              </a:rPr>
              <a:t>Reconocen la </a:t>
            </a:r>
            <a:r>
              <a:rPr lang="es-ES" sz="2500" dirty="0">
                <a:solidFill>
                  <a:srgbClr val="000099"/>
                </a:solidFill>
                <a:ea typeface="Arial" pitchFamily="-107" charset="0"/>
                <a:cs typeface="Arial" pitchFamily="-107" charset="0"/>
              </a:rPr>
              <a:t>utilidad de la información</a:t>
            </a:r>
            <a:r>
              <a:rPr lang="es-ES" sz="2500" dirty="0" smtClean="0">
                <a:solidFill>
                  <a:schemeClr val="tx1"/>
                </a:solidFill>
                <a:ea typeface="Arial" pitchFamily="-107" charset="0"/>
                <a:cs typeface="Arial" pitchFamily="-107" charset="0"/>
              </a:rPr>
              <a:t>, tanto para afianzar conceptos como para el desarrollo del plan de negocio.</a:t>
            </a:r>
          </a:p>
          <a:p>
            <a:pPr marL="39688">
              <a:spcBef>
                <a:spcPts val="1400"/>
              </a:spcBef>
            </a:pPr>
            <a:r>
              <a:rPr lang="es-ES" sz="2500" b="1" dirty="0">
                <a:solidFill>
                  <a:srgbClr val="CC3300"/>
                </a:solidFill>
                <a:ea typeface="Arial" pitchFamily="-107" charset="0"/>
                <a:cs typeface="Arial" pitchFamily="-107" charset="0"/>
              </a:rPr>
              <a:t>Conclusiones</a:t>
            </a:r>
            <a:r>
              <a:rPr lang="es-ES" sz="2500" dirty="0" smtClean="0">
                <a:solidFill>
                  <a:schemeClr val="tx1"/>
                </a:solidFill>
                <a:ea typeface="Arial" pitchFamily="-107" charset="0"/>
                <a:cs typeface="Arial" pitchFamily="-107" charset="0"/>
              </a:rPr>
              <a:t>.</a:t>
            </a:r>
          </a:p>
          <a:p>
            <a:pPr marL="382588" indent="-342900">
              <a:spcBef>
                <a:spcPts val="1400"/>
              </a:spcBef>
              <a:buFontTx/>
              <a:buChar char="-"/>
            </a:pPr>
            <a:r>
              <a:rPr lang="es-ES" sz="2500" dirty="0">
                <a:solidFill>
                  <a:srgbClr val="000099"/>
                </a:solidFill>
                <a:ea typeface="Arial" pitchFamily="-107" charset="0"/>
                <a:cs typeface="Arial" pitchFamily="-107" charset="0"/>
              </a:rPr>
              <a:t>Ayuda a la comprensión</a:t>
            </a:r>
            <a:r>
              <a:rPr lang="es-ES" sz="2500" dirty="0" smtClean="0">
                <a:solidFill>
                  <a:schemeClr val="tx1"/>
                </a:solidFill>
                <a:ea typeface="Arial" pitchFamily="-107" charset="0"/>
                <a:cs typeface="Arial" pitchFamily="-107" charset="0"/>
              </a:rPr>
              <a:t> de las explicaciones teóricas vistas en clase, conectando el enfoque académico con la realidad empresarial.</a:t>
            </a:r>
          </a:p>
          <a:p>
            <a:pPr marL="382588" indent="-342900">
              <a:spcBef>
                <a:spcPts val="1400"/>
              </a:spcBef>
              <a:buFontTx/>
              <a:buChar char="-"/>
            </a:pPr>
            <a:r>
              <a:rPr lang="es-ES" sz="2500" dirty="0" smtClean="0">
                <a:solidFill>
                  <a:schemeClr val="tx1"/>
                </a:solidFill>
                <a:ea typeface="Arial" pitchFamily="-107" charset="0"/>
                <a:cs typeface="Arial" pitchFamily="-107" charset="0"/>
              </a:rPr>
              <a:t>Desarrolla </a:t>
            </a:r>
            <a:r>
              <a:rPr lang="es-ES" sz="2500" dirty="0">
                <a:solidFill>
                  <a:srgbClr val="000099"/>
                </a:solidFill>
                <a:ea typeface="Arial" pitchFamily="-107" charset="0"/>
                <a:cs typeface="Arial" pitchFamily="-107" charset="0"/>
              </a:rPr>
              <a:t>competencias</a:t>
            </a:r>
            <a:r>
              <a:rPr lang="es-ES" sz="2500" dirty="0" smtClean="0">
                <a:solidFill>
                  <a:schemeClr val="tx1"/>
                </a:solidFill>
                <a:ea typeface="Arial" pitchFamily="-107" charset="0"/>
                <a:cs typeface="Arial" pitchFamily="-107" charset="0"/>
              </a:rPr>
              <a:t>: trabajo en grupo, aprendizaje basado en la práctica, capacidades de comunicación, interacción y comprensión.</a:t>
            </a:r>
          </a:p>
          <a:p>
            <a:pPr marL="39688">
              <a:spcBef>
                <a:spcPts val="1400"/>
              </a:spcBef>
            </a:pPr>
            <a:endParaRPr lang="es-ES" sz="2500" dirty="0" smtClean="0">
              <a:solidFill>
                <a:schemeClr val="tx1"/>
              </a:solidFill>
              <a:ea typeface="Arial" pitchFamily="-107" charset="0"/>
              <a:cs typeface="Arial" pitchFamily="-107" charset="0"/>
            </a:endParaRPr>
          </a:p>
          <a:p>
            <a:pPr marL="382588" indent="-342900">
              <a:spcBef>
                <a:spcPts val="1400"/>
              </a:spcBef>
              <a:buFontTx/>
              <a:buChar char="-"/>
            </a:pPr>
            <a:endParaRPr lang="es-ES" sz="2500" dirty="0" smtClean="0">
              <a:solidFill>
                <a:schemeClr val="tx1"/>
              </a:solidFill>
              <a:ea typeface="Arial" pitchFamily="-107" charset="0"/>
              <a:cs typeface="Arial" pitchFamily="-107" charset="0"/>
            </a:endParaRPr>
          </a:p>
          <a:p>
            <a:pPr marL="39688">
              <a:spcBef>
                <a:spcPts val="1400"/>
              </a:spcBef>
            </a:pPr>
            <a:endParaRPr lang="es-ES" sz="2500" dirty="0" smtClean="0">
              <a:solidFill>
                <a:srgbClr val="000099"/>
              </a:solidFill>
              <a:ea typeface="Arial" pitchFamily="-107" charset="0"/>
              <a:cs typeface="Arial" pitchFamily="-107" charset="0"/>
            </a:endParaRPr>
          </a:p>
          <a:p>
            <a:pPr marL="39688">
              <a:spcBef>
                <a:spcPts val="1400"/>
              </a:spcBef>
            </a:pPr>
            <a:endParaRPr lang="es-ES" sz="2500" dirty="0" smtClean="0">
              <a:solidFill>
                <a:srgbClr val="000099"/>
              </a:solidFill>
              <a:ea typeface="Arial" pitchFamily="-107" charset="0"/>
              <a:cs typeface="Arial" pitchFamily="-107" charset="0"/>
            </a:endParaRPr>
          </a:p>
          <a:p>
            <a:pPr marL="39688">
              <a:spcBef>
                <a:spcPts val="1400"/>
              </a:spcBef>
              <a:buClr>
                <a:srgbClr val="000000"/>
              </a:buClr>
              <a:buSzPct val="100000"/>
              <a:buFont typeface="Arial" pitchFamily="-107" charset="0"/>
              <a:buChar char="-"/>
            </a:pPr>
            <a:endParaRPr lang="es-ES" sz="2500" dirty="0" smtClean="0">
              <a:solidFill>
                <a:schemeClr val="tx1"/>
              </a:solidFill>
              <a:ea typeface="Lucida Grande" pitchFamily="-107" charset="0"/>
              <a:cs typeface="Lucida Grande" pitchFamily="-107" charset="0"/>
            </a:endParaRPr>
          </a:p>
        </p:txBody>
      </p:sp>
    </p:spTree>
  </p:cSld>
  <p:clrMapOvr>
    <a:masterClrMapping/>
  </p:clrMapOvr>
  <p:transition/>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000000"/>
      </a:lt2>
      <a:accent1>
        <a:srgbClr val="648057"/>
      </a:accent1>
      <a:accent2>
        <a:srgbClr val="333399"/>
      </a:accent2>
      <a:accent3>
        <a:srgbClr val="FFFFFF"/>
      </a:accent3>
      <a:accent4>
        <a:srgbClr val="000000"/>
      </a:accent4>
      <a:accent5>
        <a:srgbClr val="B8C0B4"/>
      </a:accent5>
      <a:accent6>
        <a:srgbClr val="2D2D8A"/>
      </a:accent6>
      <a:hlink>
        <a:srgbClr val="009999"/>
      </a:hlink>
      <a:folHlink>
        <a:srgbClr val="99CC00"/>
      </a:folHlink>
    </a:clrScheme>
    <a:fontScheme name="Title &amp; Subtitle">
      <a:majorFont>
        <a:latin typeface="Arial"/>
        <a:ea typeface="ヒラギノ角ゴ ProN W6"/>
        <a:cs typeface="ヒラギノ角ゴ ProN W6"/>
      </a:majorFont>
      <a:minorFont>
        <a:latin typeface="Arial"/>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108</TotalTime>
  <Pages>0</Pages>
  <Words>342</Words>
  <Characters>0</Characters>
  <Application>Microsoft Office PowerPoint</Application>
  <PresentationFormat>Personalizado</PresentationFormat>
  <Lines>0</Lines>
  <Paragraphs>23</Paragraphs>
  <Slides>1</Slides>
  <Notes>0</Notes>
  <HiddenSlides>0</HiddenSlides>
  <MMClips>0</MMClips>
  <ScaleCrop>false</ScaleCrop>
  <HeadingPairs>
    <vt:vector size="4" baseType="variant">
      <vt:variant>
        <vt:lpstr>Tema</vt:lpstr>
      </vt:variant>
      <vt:variant>
        <vt:i4>2</vt:i4>
      </vt:variant>
      <vt:variant>
        <vt:lpstr>Títulos de diapositiva</vt:lpstr>
      </vt:variant>
      <vt:variant>
        <vt:i4>1</vt:i4>
      </vt:variant>
    </vt:vector>
  </HeadingPairs>
  <TitlesOfParts>
    <vt:vector size="3" baseType="lpstr">
      <vt:lpstr>Title &amp; Subtitle</vt:lpstr>
      <vt:lpstr>Diseño predeterminado</vt:lpstr>
      <vt:lpstr>Análisis del caso en el estudio del proceso emprendedor: la entrevista al empresario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Eva I. Muñoz</dc:creator>
  <cp:lastModifiedBy>Elisabet</cp:lastModifiedBy>
  <cp:revision>16</cp:revision>
  <dcterms:created xsi:type="dcterms:W3CDTF">2012-06-08T08:11:05Z</dcterms:created>
  <dcterms:modified xsi:type="dcterms:W3CDTF">2012-07-04T09:30:26Z</dcterms:modified>
</cp:coreProperties>
</file>