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6" r:id="rId3"/>
  </p:sldIdLst>
  <p:sldSz cx="21602700" cy="14401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539"/>
    <a:srgbClr val="685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60" y="-72"/>
      </p:cViewPr>
      <p:guideLst>
        <p:guide orient="horz" pos="453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932150" y="215900"/>
            <a:ext cx="5310188" cy="5400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215900"/>
            <a:ext cx="1577975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49FAB-1967-2C4D-B994-04D68D50B1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25585-7B2A-7C46-9ED6-965CBADF7D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7A646-15EC-724E-8F71-5977F16FF2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950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755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41779-95B9-D841-B0BC-FD682F9A5D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224D4-EF73-E740-800F-F8B5F907C4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00BF9-110C-7148-8B5C-53F2BE1A33C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E5952-E099-2E46-A44A-C0EBAF3858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501C5-D3F2-5541-93E3-079ABA447E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2BD4-7131-AA4F-B2D1-FBFAAEDF209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58947-453B-A940-BA0F-DDC28D515B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2275" y="192088"/>
            <a:ext cx="4860925" cy="142097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0" y="192088"/>
            <a:ext cx="14430375" cy="142097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1B6ED-1C22-8049-BFC1-99C8447E9CB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8925" y="1512888"/>
            <a:ext cx="103647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6113" y="1512888"/>
            <a:ext cx="10364787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15900"/>
            <a:ext cx="21242338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925" y="1512888"/>
            <a:ext cx="20881975" cy="410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2pPr>
      <a:lvl3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3pPr>
      <a:lvl4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4pPr>
      <a:lvl5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5pPr>
      <a:lvl6pPr marL="4968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540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4112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684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9688" indent="-39688" algn="r" rtl="0" eaLnBrk="0" fontAlgn="base" hangingPunct="0">
        <a:spcBef>
          <a:spcPts val="700"/>
        </a:spcBef>
        <a:spcAft>
          <a:spcPct val="0"/>
        </a:spcAft>
        <a:defRPr sz="3200" b="1">
          <a:solidFill>
            <a:srgbClr val="FDFEC6"/>
          </a:solidFill>
          <a:latin typeface="+mn-lt"/>
          <a:ea typeface="+mn-ea"/>
          <a:cs typeface="+mn-cs"/>
          <a:sym typeface="Arial" pitchFamily="-107" charset="0"/>
        </a:defRPr>
      </a:lvl1pPr>
      <a:lvl2pPr marL="1017588" indent="-560388" algn="ctr" rtl="0" eaLnBrk="0" fontAlgn="base" hangingPunct="0">
        <a:spcBef>
          <a:spcPts val="1400"/>
        </a:spcBef>
        <a:spcAft>
          <a:spcPct val="0"/>
        </a:spcAft>
        <a:defRPr sz="63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2pPr>
      <a:lvl3pPr marL="2046288" indent="-1131888" algn="ctr" rtl="0" eaLnBrk="0" fontAlgn="base" hangingPunct="0">
        <a:spcBef>
          <a:spcPts val="1200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3pPr>
      <a:lvl4pPr marL="3074988" indent="-17033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4pPr>
      <a:lvl5pPr marL="4103688" indent="-22748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5pPr>
      <a:lvl6pPr marL="45608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50180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54752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9324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92088"/>
            <a:ext cx="19443700" cy="316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3360738"/>
            <a:ext cx="19443700" cy="11041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7378700" y="13114338"/>
            <a:ext cx="6858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7667288" y="13114338"/>
            <a:ext cx="668337" cy="66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fld id="{D4213F84-4D7E-A345-89DE-803960669F7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2pPr>
      <a:lvl3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3pPr>
      <a:lvl4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4pPr>
      <a:lvl5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5pPr>
      <a:lvl6pPr marL="4587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59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31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03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773113" indent="-771525" algn="l" rtl="0" eaLnBrk="0" fontAlgn="base" hangingPunct="0">
        <a:spcBef>
          <a:spcPts val="1600"/>
        </a:spcBef>
        <a:spcAft>
          <a:spcPct val="0"/>
        </a:spcAft>
        <a:buSzPct val="100000"/>
        <a:buFont typeface="Arial" pitchFamily="-107" charset="0"/>
        <a:buChar char="•"/>
        <a:defRPr sz="7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1673225" indent="-642938" algn="l" rtl="0" eaLnBrk="0" fontAlgn="base" hangingPunct="0">
        <a:spcBef>
          <a:spcPts val="1400"/>
        </a:spcBef>
        <a:spcAft>
          <a:spcPct val="0"/>
        </a:spcAft>
        <a:buSzPct val="100000"/>
        <a:buFont typeface="Arial" pitchFamily="-107" charset="0"/>
        <a:buChar char="–"/>
        <a:defRPr sz="63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2573338" indent="-514350" algn="l" rtl="0" eaLnBrk="0" fontAlgn="base" hangingPunct="0">
        <a:spcBef>
          <a:spcPts val="1200"/>
        </a:spcBef>
        <a:spcAft>
          <a:spcPct val="0"/>
        </a:spcAft>
        <a:buSzPct val="100000"/>
        <a:buFont typeface="Arial" pitchFamily="-107" charset="0"/>
        <a:buChar char="•"/>
        <a:defRPr sz="5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36020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–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46307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50879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55451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60023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64595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3144500"/>
            <a:ext cx="21602700" cy="1257300"/>
          </a:xfrm>
          <a:prstGeom prst="rect">
            <a:avLst/>
          </a:prstGeom>
          <a:gradFill flip="none" rotWithShape="1">
            <a:gsLst>
              <a:gs pos="0">
                <a:srgbClr val="685642"/>
              </a:gs>
              <a:gs pos="99000">
                <a:schemeClr val="bg1"/>
              </a:gs>
              <a:gs pos="15000">
                <a:srgbClr val="9E7539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>
              <a:solidFill>
                <a:srgbClr val="685642"/>
              </a:solidFill>
            </a:endParaRP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4813300" y="13855700"/>
            <a:ext cx="167894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r"/>
            <a:r>
              <a:rPr lang="es-ES" sz="2400" b="1" smtClean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VI Jornadas de Innovación e Investigación Educativa - 2012, Universidad de Zaragoza</a:t>
            </a:r>
            <a:endParaRPr lang="es-ES" sz="2400" b="1">
              <a:solidFill>
                <a:srgbClr val="FFFFFF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0" y="0"/>
            <a:ext cx="21615400" cy="2232025"/>
          </a:xfrm>
          <a:prstGeom prst="rect">
            <a:avLst/>
          </a:prstGeom>
          <a:solidFill>
            <a:srgbClr val="685642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13024191"/>
            <a:ext cx="4343400" cy="1597366"/>
          </a:xfrm>
          <a:prstGeom prst="rect">
            <a:avLst/>
          </a:prstGeom>
          <a:noFill/>
          <a:ln>
            <a:noFill/>
          </a:ln>
          <a:effectLst>
            <a:outerShdw blurRad="127000" dist="76199" dir="1259987" algn="ctr" rotWithShape="0">
              <a:schemeClr val="bg2">
                <a:alpha val="75000"/>
              </a:schemeClr>
            </a:outerShdw>
          </a:effectLst>
          <a:extLst/>
        </p:spPr>
      </p:pic>
      <p:sp>
        <p:nvSpPr>
          <p:cNvPr id="3078" name="Rectangle 5"/>
          <p:cNvSpPr>
            <a:spLocks/>
          </p:cNvSpPr>
          <p:nvPr/>
        </p:nvSpPr>
        <p:spPr bwMode="auto">
          <a:xfrm>
            <a:off x="5688782" y="2247900"/>
            <a:ext cx="15913918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r">
              <a:spcBef>
                <a:spcPts val="638"/>
              </a:spcBef>
            </a:pPr>
            <a:r>
              <a:rPr lang="es-ES" sz="2800" smtClean="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Area de Proyectos. Departamento de Ingeniería de Diseño y Fabricación. ilidon@unizar.es</a:t>
            </a:r>
            <a:endParaRPr lang="es-ES" sz="280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1602700" cy="1296988"/>
          </a:xfrm>
        </p:spPr>
        <p:txBody>
          <a:bodyPr rIns="132080"/>
          <a:lstStyle/>
          <a:p>
            <a:pPr indent="0" eaLnBrk="1" hangingPunct="1"/>
            <a:r>
              <a:rPr lang="es-ES" smtClean="0"/>
              <a:t>Proyectos de Mejora en la Industria. Una </a:t>
            </a:r>
            <a:r>
              <a:rPr lang="es-ES" smtClean="0"/>
              <a:t>E</a:t>
            </a:r>
            <a:r>
              <a:rPr lang="es-ES" smtClean="0"/>
              <a:t>xperiencia de </a:t>
            </a:r>
            <a:r>
              <a:rPr lang="es-ES" smtClean="0"/>
              <a:t>E</a:t>
            </a:r>
            <a:r>
              <a:rPr lang="es-ES" smtClean="0"/>
              <a:t>mpleabilidad.</a:t>
            </a:r>
            <a:endParaRPr lang="es-ES"/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0" y="1562100"/>
            <a:ext cx="20523200" cy="679450"/>
          </a:xfrm>
        </p:spPr>
        <p:txBody>
          <a:bodyPr rIns="132080"/>
          <a:lstStyle/>
          <a:p>
            <a:pPr indent="0" eaLnBrk="1" hangingPunct="1">
              <a:lnSpc>
                <a:spcPct val="90000"/>
              </a:lnSpc>
            </a:pPr>
            <a:r>
              <a:rPr lang="es-ES" smtClean="0"/>
              <a:t>Lidón, Iván. Rebollar, Rubén</a:t>
            </a:r>
            <a:endParaRPr lang="es-ES"/>
          </a:p>
        </p:txBody>
      </p:sp>
      <p:sp>
        <p:nvSpPr>
          <p:cNvPr id="3081" name="Rectangle 8"/>
          <p:cNvSpPr>
            <a:spLocks/>
          </p:cNvSpPr>
          <p:nvPr/>
        </p:nvSpPr>
        <p:spPr bwMode="auto">
          <a:xfrm>
            <a:off x="648222" y="2880420"/>
            <a:ext cx="10153128" cy="9865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spcBef>
                <a:spcPts val="1400"/>
              </a:spcBef>
            </a:pPr>
            <a:r>
              <a:rPr lang="es-ES" sz="2400" b="1" dirty="0" smtClean="0">
                <a:solidFill>
                  <a:srgbClr val="CC3300"/>
                </a:solidFill>
                <a:ea typeface="Arial" pitchFamily="-107" charset="0"/>
                <a:cs typeface="Arial" pitchFamily="-107" charset="0"/>
              </a:rPr>
              <a:t>ANTECEDENTES</a:t>
            </a:r>
          </a:p>
          <a:p>
            <a:pPr marL="39688" algn="just"/>
            <a:endParaRPr lang="es-ES" sz="2400" dirty="0"/>
          </a:p>
          <a:p>
            <a:pPr marL="39688" algn="just"/>
            <a:r>
              <a:rPr lang="es-ES" sz="2400" dirty="0" smtClean="0"/>
              <a:t>Desde el curso 89/90, el área de Proyectos de Ingeniería ha impulsado el Programa de Proyectos de Mejora en la Industria, consistente en la realización </a:t>
            </a:r>
            <a:r>
              <a:rPr lang="es-ES" sz="2400" dirty="0"/>
              <a:t>por parte de grupos de alumnos </a:t>
            </a:r>
            <a:r>
              <a:rPr lang="es-ES" sz="2400" dirty="0" smtClean="0"/>
              <a:t>de </a:t>
            </a:r>
            <a:r>
              <a:rPr lang="es-ES" sz="2400" dirty="0"/>
              <a:t>un trabajo </a:t>
            </a:r>
            <a:r>
              <a:rPr lang="es-ES" sz="2400" dirty="0" err="1"/>
              <a:t>tutorizado</a:t>
            </a:r>
            <a:r>
              <a:rPr lang="es-ES" sz="2400" dirty="0"/>
              <a:t> cuasi-profesional para empresas aragonesas</a:t>
            </a:r>
            <a:r>
              <a:rPr lang="es-ES" sz="2400" dirty="0" smtClean="0"/>
              <a:t>.</a:t>
            </a:r>
          </a:p>
          <a:p>
            <a:pPr marL="39688" algn="just"/>
            <a:endParaRPr lang="es-ES" sz="2400" dirty="0"/>
          </a:p>
          <a:p>
            <a:pPr marL="39688" algn="just"/>
            <a:r>
              <a:rPr lang="es-ES" sz="2400" dirty="0" smtClean="0"/>
              <a:t>Durante este tiempo han participado más de 1.100 alumnos que han desarrollado trabajos para más de 250 empresas distintas, con un alto grado de satisfacción de ambos. </a:t>
            </a:r>
          </a:p>
          <a:p>
            <a:pPr marL="39688" algn="just"/>
            <a:endParaRPr lang="es-ES" sz="2400" dirty="0"/>
          </a:p>
          <a:p>
            <a:pPr marL="39688" algn="just"/>
            <a:r>
              <a:rPr lang="es-ES" sz="2400" dirty="0" smtClean="0"/>
              <a:t>El objetivo del programa </a:t>
            </a:r>
            <a:r>
              <a:rPr lang="es-ES" sz="2400" smtClean="0"/>
              <a:t>ha sido </a:t>
            </a:r>
            <a:r>
              <a:rPr lang="es-ES" sz="2400" dirty="0" smtClean="0"/>
              <a:t>que los alumnos desarrollen competencias transversales ligadas a la empleabilidad como: </a:t>
            </a:r>
          </a:p>
          <a:p>
            <a:pPr marL="39688" algn="just"/>
            <a:endParaRPr lang="es-ES" sz="2400" dirty="0"/>
          </a:p>
          <a:p>
            <a:pPr algn="just"/>
            <a:r>
              <a:rPr lang="es-ES" sz="2400" dirty="0" smtClean="0"/>
              <a:t> - Trabajo </a:t>
            </a:r>
            <a:r>
              <a:rPr lang="es-ES" sz="2400" dirty="0"/>
              <a:t>en equipo</a:t>
            </a:r>
            <a:r>
              <a:rPr lang="es-ES" sz="2400" dirty="0" smtClean="0"/>
              <a:t>.			- Orientación a la calidad.	</a:t>
            </a:r>
            <a:endParaRPr lang="es-ES" sz="2400" dirty="0"/>
          </a:p>
          <a:p>
            <a:pPr algn="just"/>
            <a:r>
              <a:rPr lang="es-ES" sz="2400" dirty="0" smtClean="0"/>
              <a:t> - Gestión </a:t>
            </a:r>
            <a:r>
              <a:rPr lang="es-ES" sz="2400" dirty="0"/>
              <a:t>del tiempo</a:t>
            </a:r>
            <a:r>
              <a:rPr lang="es-ES" sz="2400" dirty="0" smtClean="0"/>
              <a:t>.			- Trabajar bajo presión.</a:t>
            </a:r>
            <a:endParaRPr lang="es-ES" sz="2400" dirty="0"/>
          </a:p>
          <a:p>
            <a:pPr algn="just"/>
            <a:r>
              <a:rPr lang="es-ES" sz="2400" dirty="0" smtClean="0"/>
              <a:t> - Comunicación </a:t>
            </a:r>
            <a:r>
              <a:rPr lang="es-ES" sz="2400" dirty="0"/>
              <a:t>oral y escrita</a:t>
            </a:r>
            <a:r>
              <a:rPr lang="es-ES" sz="2400" dirty="0" smtClean="0"/>
              <a:t>.		- Capacidad de análisis y síntesis.</a:t>
            </a:r>
            <a:endParaRPr lang="es-ES" sz="2400" dirty="0"/>
          </a:p>
          <a:p>
            <a:pPr algn="just"/>
            <a:r>
              <a:rPr lang="es-ES" sz="2400" dirty="0" smtClean="0"/>
              <a:t> - Autoaprendizaje</a:t>
            </a:r>
            <a:r>
              <a:rPr lang="es-ES" sz="2400" dirty="0"/>
              <a:t>.</a:t>
            </a:r>
            <a:endParaRPr lang="es-ES" sz="2400" dirty="0"/>
          </a:p>
        </p:txBody>
      </p:sp>
      <p:sp>
        <p:nvSpPr>
          <p:cNvPr id="10" name="Rectangle 8"/>
          <p:cNvSpPr>
            <a:spLocks/>
          </p:cNvSpPr>
          <p:nvPr/>
        </p:nvSpPr>
        <p:spPr bwMode="auto">
          <a:xfrm>
            <a:off x="11665446" y="2880420"/>
            <a:ext cx="9721080" cy="9865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spcBef>
                <a:spcPts val="1400"/>
              </a:spcBef>
            </a:pPr>
            <a:r>
              <a:rPr lang="es-ES" sz="2400" b="1" dirty="0" smtClean="0">
                <a:solidFill>
                  <a:srgbClr val="CC3300"/>
                </a:solidFill>
                <a:ea typeface="Arial" pitchFamily="-107" charset="0"/>
                <a:cs typeface="Arial" pitchFamily="-107" charset="0"/>
              </a:rPr>
              <a:t>PERSPECTIVAS DE FUTURO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Poner en marcha una experiencia piloto, en la que grupos de estudiantes de los últimos cursos del Grado en Ingeniería en Diseño Industrial y Desarrollo de Producto realicen durante un cuatrimestre, un proyecto real para una empresa como la principal actividad de aprendizaje de varias asignaturas de ese cuatrimestre.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Se precisará reordenar los horarios de tal forma que los estudiantes puedan acudir un día a la semana a la empresa.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Se busca poner en valor muchas de las competencias que han desarrollado en la Universidad, realizando un trabajo de corte profesional que les permita imbuirse en el ambiente empresarial.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Para poder llevar estas acciones se implementará un proceso de </a:t>
            </a:r>
            <a:r>
              <a:rPr lang="es-ES" sz="2400" dirty="0" err="1" smtClean="0"/>
              <a:t>tutorización</a:t>
            </a:r>
            <a:r>
              <a:rPr lang="es-ES" sz="2400" dirty="0" smtClean="0"/>
              <a:t> tanto dentro de la universidad como en la empresa.</a:t>
            </a:r>
            <a:endParaRPr lang="es-ES" sz="2400" b="1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9688" algn="just">
              <a:spcBef>
                <a:spcPts val="1400"/>
              </a:spcBef>
            </a:pPr>
            <a:endParaRPr lang="es-ES" sz="2400" b="1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9688" algn="just">
              <a:spcBef>
                <a:spcPts val="1400"/>
              </a:spcBef>
            </a:pPr>
            <a:endParaRPr lang="es-ES" sz="2400" b="1" dirty="0" smtClean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  <a:p>
            <a:pPr marL="39688" algn="just">
              <a:spcBef>
                <a:spcPts val="1400"/>
              </a:spcBef>
            </a:pPr>
            <a:endParaRPr lang="es-ES" sz="2400" b="1" dirty="0">
              <a:solidFill>
                <a:schemeClr val="tx1"/>
              </a:solidFill>
              <a:ea typeface="Arial" pitchFamily="-107" charset="0"/>
              <a:cs typeface="Arial" pitchFamily="-107" charset="0"/>
            </a:endParaRPr>
          </a:p>
        </p:txBody>
      </p:sp>
      <p:pic>
        <p:nvPicPr>
          <p:cNvPr id="1026" name="Picture 2" descr="http://www.orientacionalaprofesion.com/imagenes/galeria_incubadora/incub_h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46" y="9634984"/>
            <a:ext cx="528208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espoetapacomolla.edu.gva.es/web2/wp-content/uploads/2010/10/inf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9105" y="9634984"/>
            <a:ext cx="5513689" cy="366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Pages>0</Pages>
  <Words>270</Words>
  <Characters>0</Characters>
  <Application>Microsoft Office PowerPoint</Application>
  <PresentationFormat>Personalizado</PresentationFormat>
  <Lines>0</Lines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Title &amp; Subtitle</vt:lpstr>
      <vt:lpstr>Diseño predeterminado</vt:lpstr>
      <vt:lpstr>Proyectos de Mejora en la Industria. Una Experiencia de Empleabilidad.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 I. Muñoz</dc:creator>
  <cp:lastModifiedBy>ruben</cp:lastModifiedBy>
  <cp:revision>18</cp:revision>
  <dcterms:created xsi:type="dcterms:W3CDTF">2012-06-08T08:11:05Z</dcterms:created>
  <dcterms:modified xsi:type="dcterms:W3CDTF">2012-07-04T10:17:50Z</dcterms:modified>
</cp:coreProperties>
</file>