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sldIdLst>
    <p:sldId id="256" r:id="rId3"/>
  </p:sldIdLst>
  <p:sldSz cx="21602700" cy="144018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-107" charset="0"/>
        <a:ea typeface="ヒラギノ角ゴ ProN W3" pitchFamily="-107" charset="-128"/>
        <a:cs typeface="ヒラギノ角ゴ ProN W3" pitchFamily="-107" charset="-128"/>
        <a:sym typeface="Arial" pitchFamily="-107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-107" charset="0"/>
        <a:ea typeface="ヒラギノ角ゴ ProN W3" pitchFamily="-107" charset="-128"/>
        <a:cs typeface="ヒラギノ角ゴ ProN W3" pitchFamily="-107" charset="-128"/>
        <a:sym typeface="Arial" pitchFamily="-107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-107" charset="0"/>
        <a:ea typeface="ヒラギノ角ゴ ProN W3" pitchFamily="-107" charset="-128"/>
        <a:cs typeface="ヒラギノ角ゴ ProN W3" pitchFamily="-107" charset="-128"/>
        <a:sym typeface="Arial" pitchFamily="-107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-107" charset="0"/>
        <a:ea typeface="ヒラギノ角ゴ ProN W3" pitchFamily="-107" charset="-128"/>
        <a:cs typeface="ヒラギノ角ゴ ProN W3" pitchFamily="-107" charset="-128"/>
        <a:sym typeface="Arial" pitchFamily="-107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-107" charset="0"/>
        <a:ea typeface="ヒラギノ角ゴ ProN W3" pitchFamily="-107" charset="-128"/>
        <a:cs typeface="ヒラギノ角ゴ ProN W3" pitchFamily="-107" charset="-128"/>
        <a:sym typeface="Arial" pitchFamily="-107" charset="0"/>
      </a:defRPr>
    </a:lvl5pPr>
    <a:lvl6pPr marL="2286000" algn="l" defTabSz="457200" rtl="0" eaLnBrk="1" latinLnBrk="0" hangingPunct="1">
      <a:defRPr kern="1200">
        <a:solidFill>
          <a:srgbClr val="000000"/>
        </a:solidFill>
        <a:latin typeface="Arial" pitchFamily="-107" charset="0"/>
        <a:ea typeface="ヒラギノ角ゴ ProN W3" pitchFamily="-107" charset="-128"/>
        <a:cs typeface="ヒラギノ角ゴ ProN W3" pitchFamily="-107" charset="-128"/>
        <a:sym typeface="Arial" pitchFamily="-107" charset="0"/>
      </a:defRPr>
    </a:lvl6pPr>
    <a:lvl7pPr marL="2743200" algn="l" defTabSz="457200" rtl="0" eaLnBrk="1" latinLnBrk="0" hangingPunct="1">
      <a:defRPr kern="1200">
        <a:solidFill>
          <a:srgbClr val="000000"/>
        </a:solidFill>
        <a:latin typeface="Arial" pitchFamily="-107" charset="0"/>
        <a:ea typeface="ヒラギノ角ゴ ProN W3" pitchFamily="-107" charset="-128"/>
        <a:cs typeface="ヒラギノ角ゴ ProN W3" pitchFamily="-107" charset="-128"/>
        <a:sym typeface="Arial" pitchFamily="-107" charset="0"/>
      </a:defRPr>
    </a:lvl7pPr>
    <a:lvl8pPr marL="3200400" algn="l" defTabSz="457200" rtl="0" eaLnBrk="1" latinLnBrk="0" hangingPunct="1">
      <a:defRPr kern="1200">
        <a:solidFill>
          <a:srgbClr val="000000"/>
        </a:solidFill>
        <a:latin typeface="Arial" pitchFamily="-107" charset="0"/>
        <a:ea typeface="ヒラギノ角ゴ ProN W3" pitchFamily="-107" charset="-128"/>
        <a:cs typeface="ヒラギノ角ゴ ProN W3" pitchFamily="-107" charset="-128"/>
        <a:sym typeface="Arial" pitchFamily="-107" charset="0"/>
      </a:defRPr>
    </a:lvl8pPr>
    <a:lvl9pPr marL="3657600" algn="l" defTabSz="457200" rtl="0" eaLnBrk="1" latinLnBrk="0" hangingPunct="1">
      <a:defRPr kern="1200">
        <a:solidFill>
          <a:srgbClr val="000000"/>
        </a:solidFill>
        <a:latin typeface="Arial" pitchFamily="-107" charset="0"/>
        <a:ea typeface="ヒラギノ角ゴ ProN W3" pitchFamily="-107" charset="-128"/>
        <a:cs typeface="ヒラギノ角ゴ ProN W3" pitchFamily="-107" charset="-128"/>
        <a:sym typeface="Arial" pitchFamily="-107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7539"/>
    <a:srgbClr val="685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984" y="-58"/>
      </p:cViewPr>
      <p:guideLst>
        <p:guide orient="horz" pos="4536"/>
        <p:guide pos="68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20838" y="4473575"/>
            <a:ext cx="18361025" cy="30876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40088" y="8161338"/>
            <a:ext cx="15122525" cy="36798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5932150" y="215900"/>
            <a:ext cx="5310188" cy="54006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215900"/>
            <a:ext cx="15779750" cy="54006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20838" y="4473575"/>
            <a:ext cx="18361025" cy="30876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40088" y="8161338"/>
            <a:ext cx="15122525" cy="36798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49FAB-1967-2C4D-B994-04D68D50B1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25585-7B2A-7C46-9ED6-965CBADF7D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06563" y="9255125"/>
            <a:ext cx="18362612" cy="28590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06563" y="6103938"/>
            <a:ext cx="18362612" cy="3151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7A646-15EC-724E-8F71-5977F16FF2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79500" y="3360738"/>
            <a:ext cx="9645650" cy="11041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877550" y="3360738"/>
            <a:ext cx="9645650" cy="11041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E41779-95B9-D841-B0BC-FD682F9A5D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9500" y="576263"/>
            <a:ext cx="19443700" cy="24003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79500" y="3224213"/>
            <a:ext cx="9545638" cy="1343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79500" y="4567238"/>
            <a:ext cx="9545638" cy="8297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0974388" y="3224213"/>
            <a:ext cx="9548812" cy="1343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0974388" y="4567238"/>
            <a:ext cx="9548812" cy="8297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224D4-EF73-E740-800F-F8B5F907C4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00BF9-110C-7148-8B5C-53F2BE1A33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E5952-E099-2E46-A44A-C0EBAF3858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9500" y="573088"/>
            <a:ext cx="7107238" cy="24399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445500" y="573088"/>
            <a:ext cx="12077700" cy="12292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9500" y="3013075"/>
            <a:ext cx="7107238" cy="9852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501C5-D3F2-5541-93E3-079ABA447E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33863" y="10080625"/>
            <a:ext cx="12961937" cy="1190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33863" y="1287463"/>
            <a:ext cx="12961937" cy="86407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>
              <a:sym typeface="Arial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233863" y="11271250"/>
            <a:ext cx="12961937" cy="1690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EA2BD4-7131-AA4F-B2D1-FBFAAEDF20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C58947-453B-A940-BA0F-DDC28D515B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5662275" y="192088"/>
            <a:ext cx="4860925" cy="142097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79500" y="192088"/>
            <a:ext cx="14430375" cy="142097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11B6ED-1C22-8049-BFC1-99C8447E9C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06563" y="9255125"/>
            <a:ext cx="18362612" cy="28590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06563" y="6103938"/>
            <a:ext cx="18362612" cy="3151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88925" y="1512888"/>
            <a:ext cx="10364788" cy="4103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806113" y="1512888"/>
            <a:ext cx="10364787" cy="4103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9500" y="576263"/>
            <a:ext cx="19443700" cy="24003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79500" y="3224213"/>
            <a:ext cx="9545638" cy="1343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79500" y="4567238"/>
            <a:ext cx="9545638" cy="8297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0974388" y="3224213"/>
            <a:ext cx="9548812" cy="1343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0974388" y="4567238"/>
            <a:ext cx="9548812" cy="8297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9500" y="573088"/>
            <a:ext cx="7107238" cy="24399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445500" y="573088"/>
            <a:ext cx="12077700" cy="12292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9500" y="3013075"/>
            <a:ext cx="7107238" cy="9852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33863" y="10080625"/>
            <a:ext cx="12961937" cy="1190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33863" y="1287463"/>
            <a:ext cx="12961937" cy="86407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>
              <a:sym typeface="Arial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233863" y="11271250"/>
            <a:ext cx="12961937" cy="1690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215900"/>
            <a:ext cx="21242338" cy="1296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07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925" y="1512888"/>
            <a:ext cx="20881975" cy="4103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07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07" charset="0"/>
              </a:rPr>
              <a:t>Second level</a:t>
            </a:r>
          </a:p>
          <a:p>
            <a:pPr lvl="2"/>
            <a:r>
              <a:rPr lang="en-US">
                <a:sym typeface="Arial" pitchFamily="-107" charset="0"/>
              </a:rPr>
              <a:t>Third level</a:t>
            </a:r>
          </a:p>
          <a:p>
            <a:pPr lvl="3"/>
            <a:r>
              <a:rPr lang="en-US">
                <a:sym typeface="Arial" pitchFamily="-107" charset="0"/>
              </a:rPr>
              <a:t>Fourth level</a:t>
            </a:r>
          </a:p>
          <a:p>
            <a:pPr lvl="4"/>
            <a:r>
              <a:rPr lang="en-US">
                <a:sym typeface="Arial" pitchFamily="-107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39688" indent="-39688" algn="r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FFFFFF"/>
          </a:solidFill>
          <a:latin typeface="+mj-lt"/>
          <a:ea typeface="+mj-ea"/>
          <a:cs typeface="+mj-cs"/>
          <a:sym typeface="Arial" pitchFamily="-107" charset="0"/>
        </a:defRPr>
      </a:lvl1pPr>
      <a:lvl2pPr marL="39688" indent="-39688" algn="r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itchFamily="-107" charset="0"/>
        </a:defRPr>
      </a:lvl2pPr>
      <a:lvl3pPr marL="39688" indent="-39688" algn="r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itchFamily="-107" charset="0"/>
        </a:defRPr>
      </a:lvl3pPr>
      <a:lvl4pPr marL="39688" indent="-39688" algn="r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itchFamily="-107" charset="0"/>
        </a:defRPr>
      </a:lvl4pPr>
      <a:lvl5pPr marL="39688" indent="-39688" algn="r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itchFamily="-107" charset="0"/>
        </a:defRPr>
      </a:lvl5pPr>
      <a:lvl6pPr marL="496888" algn="r" rtl="0" fontAlgn="base">
        <a:spcBef>
          <a:spcPct val="0"/>
        </a:spcBef>
        <a:spcAft>
          <a:spcPct val="0"/>
        </a:spcAft>
        <a:defRPr sz="41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54088" algn="r" rtl="0" fontAlgn="base">
        <a:spcBef>
          <a:spcPct val="0"/>
        </a:spcBef>
        <a:spcAft>
          <a:spcPct val="0"/>
        </a:spcAft>
        <a:defRPr sz="41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411288" algn="r" rtl="0" fontAlgn="base">
        <a:spcBef>
          <a:spcPct val="0"/>
        </a:spcBef>
        <a:spcAft>
          <a:spcPct val="0"/>
        </a:spcAft>
        <a:defRPr sz="41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68488" algn="r" rtl="0" fontAlgn="base">
        <a:spcBef>
          <a:spcPct val="0"/>
        </a:spcBef>
        <a:spcAft>
          <a:spcPct val="0"/>
        </a:spcAft>
        <a:defRPr sz="41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9688" indent="-39688" algn="r" rtl="0" eaLnBrk="0" fontAlgn="base" hangingPunct="0">
        <a:spcBef>
          <a:spcPts val="700"/>
        </a:spcBef>
        <a:spcAft>
          <a:spcPct val="0"/>
        </a:spcAft>
        <a:defRPr sz="3200" b="1">
          <a:solidFill>
            <a:srgbClr val="FDFEC6"/>
          </a:solidFill>
          <a:latin typeface="+mn-lt"/>
          <a:ea typeface="+mn-ea"/>
          <a:cs typeface="+mn-cs"/>
          <a:sym typeface="Arial" pitchFamily="-107" charset="0"/>
        </a:defRPr>
      </a:lvl1pPr>
      <a:lvl2pPr marL="1017588" indent="-560388" algn="ctr" rtl="0" eaLnBrk="0" fontAlgn="base" hangingPunct="0">
        <a:spcBef>
          <a:spcPts val="1400"/>
        </a:spcBef>
        <a:spcAft>
          <a:spcPct val="0"/>
        </a:spcAft>
        <a:defRPr sz="6300" b="1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Arial" pitchFamily="-107" charset="0"/>
        </a:defRPr>
      </a:lvl2pPr>
      <a:lvl3pPr marL="2046288" indent="-1131888" algn="ctr" rtl="0" eaLnBrk="0" fontAlgn="base" hangingPunct="0">
        <a:spcBef>
          <a:spcPts val="1200"/>
        </a:spcBef>
        <a:spcAft>
          <a:spcPct val="0"/>
        </a:spcAft>
        <a:defRPr sz="5400" b="1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Arial" pitchFamily="-107" charset="0"/>
        </a:defRPr>
      </a:lvl3pPr>
      <a:lvl4pPr marL="3074988" indent="-1703388" algn="ctr" rtl="0" eaLnBrk="0" fontAlgn="base" hangingPunct="0">
        <a:spcBef>
          <a:spcPts val="1000"/>
        </a:spcBef>
        <a:spcAft>
          <a:spcPct val="0"/>
        </a:spcAft>
        <a:defRPr sz="4500" b="1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Arial" pitchFamily="-107" charset="0"/>
        </a:defRPr>
      </a:lvl4pPr>
      <a:lvl5pPr marL="4103688" indent="-2274888" algn="ctr" rtl="0" eaLnBrk="0" fontAlgn="base" hangingPunct="0">
        <a:spcBef>
          <a:spcPts val="1000"/>
        </a:spcBef>
        <a:spcAft>
          <a:spcPct val="0"/>
        </a:spcAft>
        <a:defRPr sz="4500" b="1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Arial" pitchFamily="-107" charset="0"/>
        </a:defRPr>
      </a:lvl5pPr>
      <a:lvl6pPr marL="4560888" algn="ctr" rtl="0" fontAlgn="base">
        <a:spcBef>
          <a:spcPts val="1000"/>
        </a:spcBef>
        <a:spcAft>
          <a:spcPct val="0"/>
        </a:spcAft>
        <a:defRPr sz="4500" b="1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Arial" charset="0"/>
        </a:defRPr>
      </a:lvl6pPr>
      <a:lvl7pPr marL="5018088" algn="ctr" rtl="0" fontAlgn="base">
        <a:spcBef>
          <a:spcPts val="1000"/>
        </a:spcBef>
        <a:spcAft>
          <a:spcPct val="0"/>
        </a:spcAft>
        <a:defRPr sz="4500" b="1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Arial" charset="0"/>
        </a:defRPr>
      </a:lvl7pPr>
      <a:lvl8pPr marL="5475288" algn="ctr" rtl="0" fontAlgn="base">
        <a:spcBef>
          <a:spcPts val="1000"/>
        </a:spcBef>
        <a:spcAft>
          <a:spcPct val="0"/>
        </a:spcAft>
        <a:defRPr sz="4500" b="1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Arial" charset="0"/>
        </a:defRPr>
      </a:lvl8pPr>
      <a:lvl9pPr marL="5932488" algn="ctr" rtl="0" fontAlgn="base">
        <a:spcBef>
          <a:spcPts val="1000"/>
        </a:spcBef>
        <a:spcAft>
          <a:spcPct val="0"/>
        </a:spcAft>
        <a:defRPr sz="4500" b="1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Arial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192088"/>
            <a:ext cx="19443700" cy="316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01600" tIns="101600" rIns="205740" bIns="1016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07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3360738"/>
            <a:ext cx="19443700" cy="11041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01600" tIns="101600" rIns="205740" bIns="1016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07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07" charset="0"/>
              </a:rPr>
              <a:t>Second level</a:t>
            </a:r>
          </a:p>
          <a:p>
            <a:pPr lvl="2"/>
            <a:r>
              <a:rPr lang="en-US">
                <a:sym typeface="Arial" pitchFamily="-107" charset="0"/>
              </a:rPr>
              <a:t>Third level</a:t>
            </a:r>
          </a:p>
          <a:p>
            <a:pPr lvl="3"/>
            <a:r>
              <a:rPr lang="en-US">
                <a:sym typeface="Arial" pitchFamily="-107" charset="0"/>
              </a:rPr>
              <a:t>Fourth level</a:t>
            </a:r>
          </a:p>
          <a:p>
            <a:pPr lvl="4"/>
            <a:r>
              <a:rPr lang="en-US">
                <a:sym typeface="Arial" pitchFamily="-107" charset="0"/>
              </a:rPr>
              <a:t>Fifth level</a:t>
            </a:r>
          </a:p>
        </p:txBody>
      </p:sp>
      <p:sp>
        <p:nvSpPr>
          <p:cNvPr id="2052" name="Rectangle 3"/>
          <p:cNvSpPr>
            <a:spLocks/>
          </p:cNvSpPr>
          <p:nvPr/>
        </p:nvSpPr>
        <p:spPr bwMode="auto">
          <a:xfrm>
            <a:off x="7378700" y="13114338"/>
            <a:ext cx="68580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1600" tIns="101600" rIns="205740" bIns="101600">
            <a:prstTxWarp prst="textNoShape">
              <a:avLst/>
            </a:prstTxWarp>
          </a:bodyPr>
          <a:lstStyle/>
          <a:p>
            <a:pPr marL="1588" algn="ctr"/>
            <a:r>
              <a:rPr lang="en-US" sz="3200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IV Jornadas de Innovación e Investigación Educativa - 2010, Universidad de Zaragoza</a:t>
            </a:r>
          </a:p>
        </p:txBody>
      </p:sp>
      <p:sp>
        <p:nvSpPr>
          <p:cNvPr id="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7667288" y="13114338"/>
            <a:ext cx="668337" cy="660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3200">
                <a:solidFill>
                  <a:schemeClr val="tx1"/>
                </a:solidFill>
                <a:ea typeface="Arial" pitchFamily="-107" charset="0"/>
                <a:cs typeface="Arial" pitchFamily="-107" charset="0"/>
              </a:defRPr>
            </a:lvl1pPr>
          </a:lstStyle>
          <a:p>
            <a:fld id="{D4213F84-4D7E-A345-89DE-803960669F7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marL="1588" indent="-1588"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+mj-lt"/>
          <a:ea typeface="+mj-ea"/>
          <a:cs typeface="+mj-cs"/>
          <a:sym typeface="Arial" pitchFamily="-107" charset="0"/>
        </a:defRPr>
      </a:lvl1pPr>
      <a:lvl2pPr marL="1588" indent="-1588"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itchFamily="-107" charset="0"/>
        </a:defRPr>
      </a:lvl2pPr>
      <a:lvl3pPr marL="1588" indent="-1588"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itchFamily="-107" charset="0"/>
        </a:defRPr>
      </a:lvl3pPr>
      <a:lvl4pPr marL="1588" indent="-1588"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itchFamily="-107" charset="0"/>
        </a:defRPr>
      </a:lvl4pPr>
      <a:lvl5pPr marL="1588" indent="-1588"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itchFamily="-107" charset="0"/>
        </a:defRPr>
      </a:lvl5pPr>
      <a:lvl6pPr marL="458788" algn="ctr" rtl="0" fontAlgn="base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15988" algn="ctr" rtl="0" fontAlgn="base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73188" algn="ctr" rtl="0" fontAlgn="base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30388" algn="ctr" rtl="0" fontAlgn="base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773113" indent="-771525" algn="l" rtl="0" eaLnBrk="0" fontAlgn="base" hangingPunct="0">
        <a:spcBef>
          <a:spcPts val="1600"/>
        </a:spcBef>
        <a:spcAft>
          <a:spcPct val="0"/>
        </a:spcAft>
        <a:buSzPct val="100000"/>
        <a:buFont typeface="Arial" pitchFamily="-107" charset="0"/>
        <a:buChar char="•"/>
        <a:defRPr sz="72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1pPr>
      <a:lvl2pPr marL="1673225" indent="-642938" algn="l" rtl="0" eaLnBrk="0" fontAlgn="base" hangingPunct="0">
        <a:spcBef>
          <a:spcPts val="1400"/>
        </a:spcBef>
        <a:spcAft>
          <a:spcPct val="0"/>
        </a:spcAft>
        <a:buSzPct val="100000"/>
        <a:buFont typeface="Arial" pitchFamily="-107" charset="0"/>
        <a:buChar char="–"/>
        <a:defRPr sz="63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2pPr>
      <a:lvl3pPr marL="2573338" indent="-514350" algn="l" rtl="0" eaLnBrk="0" fontAlgn="base" hangingPunct="0">
        <a:spcBef>
          <a:spcPts val="1200"/>
        </a:spcBef>
        <a:spcAft>
          <a:spcPct val="0"/>
        </a:spcAft>
        <a:buSzPct val="100000"/>
        <a:buFont typeface="Arial" pitchFamily="-107" charset="0"/>
        <a:buChar char="•"/>
        <a:defRPr sz="54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3pPr>
      <a:lvl4pPr marL="3602038" indent="-514350" algn="l" rtl="0" eaLnBrk="0" fontAlgn="base" hangingPunct="0">
        <a:spcBef>
          <a:spcPts val="1000"/>
        </a:spcBef>
        <a:spcAft>
          <a:spcPct val="0"/>
        </a:spcAft>
        <a:buSzPct val="100000"/>
        <a:buFont typeface="Arial" pitchFamily="-107" charset="0"/>
        <a:buChar char="–"/>
        <a:defRPr sz="45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4pPr>
      <a:lvl5pPr marL="4630738" indent="-514350" algn="l" rtl="0" eaLnBrk="0" fontAlgn="base" hangingPunct="0">
        <a:spcBef>
          <a:spcPts val="1000"/>
        </a:spcBef>
        <a:spcAft>
          <a:spcPct val="0"/>
        </a:spcAft>
        <a:buSzPct val="100000"/>
        <a:buFont typeface="Arial" pitchFamily="-107" charset="0"/>
        <a:buChar char="»"/>
        <a:defRPr sz="45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5pPr>
      <a:lvl6pPr marL="5087938" indent="-514350" algn="l" rtl="0" fontAlgn="base">
        <a:spcBef>
          <a:spcPts val="1000"/>
        </a:spcBef>
        <a:spcAft>
          <a:spcPct val="0"/>
        </a:spcAft>
        <a:buSzPct val="100000"/>
        <a:buFont typeface="Arial" charset="0"/>
        <a:buChar char="»"/>
        <a:defRPr sz="45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5545138" indent="-514350" algn="l" rtl="0" fontAlgn="base">
        <a:spcBef>
          <a:spcPts val="1000"/>
        </a:spcBef>
        <a:spcAft>
          <a:spcPct val="0"/>
        </a:spcAft>
        <a:buSzPct val="100000"/>
        <a:buFont typeface="Arial" charset="0"/>
        <a:buChar char="»"/>
        <a:defRPr sz="45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6002338" indent="-514350" algn="l" rtl="0" fontAlgn="base">
        <a:spcBef>
          <a:spcPts val="1000"/>
        </a:spcBef>
        <a:spcAft>
          <a:spcPct val="0"/>
        </a:spcAft>
        <a:buSzPct val="100000"/>
        <a:buFont typeface="Arial" charset="0"/>
        <a:buChar char="»"/>
        <a:defRPr sz="45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6459538" indent="-514350" algn="l" rtl="0" fontAlgn="base">
        <a:spcBef>
          <a:spcPts val="1000"/>
        </a:spcBef>
        <a:spcAft>
          <a:spcPct val="0"/>
        </a:spcAft>
        <a:buSzPct val="100000"/>
        <a:buFont typeface="Arial" charset="0"/>
        <a:buChar char="»"/>
        <a:defRPr sz="45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mailto:Alvaro.Casanova@unizar.es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tiff"/><Relationship Id="rId10" Type="http://schemas.openxmlformats.org/officeDocument/2006/relationships/image" Target="../media/image7.png"/><Relationship Id="rId4" Type="http://schemas.openxmlformats.org/officeDocument/2006/relationships/hyperlink" Target="mailto:janzano@unizar.es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0" y="13144500"/>
            <a:ext cx="21602700" cy="1257300"/>
          </a:xfrm>
          <a:prstGeom prst="rect">
            <a:avLst/>
          </a:prstGeom>
          <a:gradFill flip="none" rotWithShape="1">
            <a:gsLst>
              <a:gs pos="0">
                <a:srgbClr val="685642"/>
              </a:gs>
              <a:gs pos="99000">
                <a:schemeClr val="bg1"/>
              </a:gs>
              <a:gs pos="15000">
                <a:srgbClr val="9E7539"/>
              </a:gs>
              <a:gs pos="100000">
                <a:schemeClr val="bg1"/>
              </a:gs>
            </a:gsLst>
            <a:lin ang="16200000" scaled="0"/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s-ES">
              <a:solidFill>
                <a:srgbClr val="685642"/>
              </a:solidFill>
            </a:endParaRPr>
          </a:p>
        </p:txBody>
      </p:sp>
      <p:sp>
        <p:nvSpPr>
          <p:cNvPr id="3075" name="Rectangle 2"/>
          <p:cNvSpPr>
            <a:spLocks/>
          </p:cNvSpPr>
          <p:nvPr/>
        </p:nvSpPr>
        <p:spPr bwMode="auto">
          <a:xfrm>
            <a:off x="4813300" y="13855700"/>
            <a:ext cx="16789400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1600" tIns="101600" rIns="205740" bIns="101600">
            <a:prstTxWarp prst="textNoShape">
              <a:avLst/>
            </a:prstTxWarp>
          </a:bodyPr>
          <a:lstStyle/>
          <a:p>
            <a:pPr marL="1588" algn="r"/>
            <a:r>
              <a:rPr lang="en-US" sz="2400" b="1" dirty="0">
                <a:solidFill>
                  <a:srgbClr val="FFFFFF"/>
                </a:solidFill>
                <a:ea typeface="Arial" pitchFamily="-107" charset="0"/>
                <a:cs typeface="Arial" pitchFamily="-107" charset="0"/>
              </a:rPr>
              <a:t>VI </a:t>
            </a:r>
            <a:r>
              <a:rPr lang="en-US" sz="2400" b="1" dirty="0" err="1">
                <a:solidFill>
                  <a:srgbClr val="FFFFFF"/>
                </a:solidFill>
                <a:ea typeface="Arial" pitchFamily="-107" charset="0"/>
                <a:cs typeface="Arial" pitchFamily="-107" charset="0"/>
              </a:rPr>
              <a:t>Jornadas</a:t>
            </a:r>
            <a:r>
              <a:rPr lang="en-US" sz="2400" b="1" dirty="0">
                <a:solidFill>
                  <a:srgbClr val="FFFFFF"/>
                </a:solidFill>
                <a:ea typeface="Arial" pitchFamily="-107" charset="0"/>
                <a:cs typeface="Arial" pitchFamily="-107" charset="0"/>
              </a:rPr>
              <a:t> de </a:t>
            </a:r>
            <a:r>
              <a:rPr lang="en-US" sz="2400" b="1" dirty="0" err="1">
                <a:solidFill>
                  <a:srgbClr val="FFFFFF"/>
                </a:solidFill>
                <a:ea typeface="Arial" pitchFamily="-107" charset="0"/>
                <a:cs typeface="Arial" pitchFamily="-107" charset="0"/>
              </a:rPr>
              <a:t>Innovación</a:t>
            </a:r>
            <a:r>
              <a:rPr lang="en-US" sz="2400" b="1" dirty="0">
                <a:solidFill>
                  <a:srgbClr val="FFFFFF"/>
                </a:solidFill>
                <a:ea typeface="Arial" pitchFamily="-107" charset="0"/>
                <a:cs typeface="Arial" pitchFamily="-107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a typeface="Arial" pitchFamily="-107" charset="0"/>
                <a:cs typeface="Arial" pitchFamily="-107" charset="0"/>
              </a:rPr>
              <a:t>e</a:t>
            </a:r>
            <a:r>
              <a:rPr lang="en-US" sz="2400" b="1" dirty="0">
                <a:solidFill>
                  <a:srgbClr val="FFFFFF"/>
                </a:solidFill>
                <a:ea typeface="Arial" pitchFamily="-107" charset="0"/>
                <a:cs typeface="Arial" pitchFamily="-107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a typeface="Arial" pitchFamily="-107" charset="0"/>
                <a:cs typeface="Arial" pitchFamily="-107" charset="0"/>
              </a:rPr>
              <a:t>Investigación</a:t>
            </a:r>
            <a:r>
              <a:rPr lang="en-US" sz="2400" b="1" dirty="0">
                <a:solidFill>
                  <a:srgbClr val="FFFFFF"/>
                </a:solidFill>
                <a:ea typeface="Arial" pitchFamily="-107" charset="0"/>
                <a:cs typeface="Arial" pitchFamily="-107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a typeface="Arial" pitchFamily="-107" charset="0"/>
                <a:cs typeface="Arial" pitchFamily="-107" charset="0"/>
              </a:rPr>
              <a:t>Educativa</a:t>
            </a:r>
            <a:r>
              <a:rPr lang="en-US" sz="2400" b="1" dirty="0">
                <a:solidFill>
                  <a:srgbClr val="FFFFFF"/>
                </a:solidFill>
                <a:ea typeface="Arial" pitchFamily="-107" charset="0"/>
                <a:cs typeface="Arial" pitchFamily="-107" charset="0"/>
              </a:rPr>
              <a:t> - 2012, Universidad de Zaragoza</a:t>
            </a:r>
          </a:p>
        </p:txBody>
      </p:sp>
      <p:sp>
        <p:nvSpPr>
          <p:cNvPr id="3076" name="Rectangle 3"/>
          <p:cNvSpPr>
            <a:spLocks/>
          </p:cNvSpPr>
          <p:nvPr/>
        </p:nvSpPr>
        <p:spPr bwMode="auto">
          <a:xfrm>
            <a:off x="0" y="0"/>
            <a:ext cx="21615400" cy="2232025"/>
          </a:xfrm>
          <a:prstGeom prst="rect">
            <a:avLst/>
          </a:prstGeom>
          <a:solidFill>
            <a:srgbClr val="685642"/>
          </a:solidFill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13024191"/>
            <a:ext cx="4343400" cy="1597366"/>
          </a:xfrm>
          <a:prstGeom prst="rect">
            <a:avLst/>
          </a:prstGeom>
          <a:noFill/>
          <a:ln>
            <a:noFill/>
          </a:ln>
          <a:effectLst>
            <a:outerShdw blurRad="127000" dist="76199" dir="1259987" algn="ctr" rotWithShape="0">
              <a:schemeClr val="bg2">
                <a:alpha val="75000"/>
              </a:schemeClr>
            </a:outerShdw>
          </a:effectLst>
          <a:extLst/>
        </p:spPr>
      </p:pic>
      <p:sp>
        <p:nvSpPr>
          <p:cNvPr id="3078" name="Rectangle 5"/>
          <p:cNvSpPr>
            <a:spLocks/>
          </p:cNvSpPr>
          <p:nvPr/>
        </p:nvSpPr>
        <p:spPr bwMode="auto">
          <a:xfrm>
            <a:off x="0" y="2247900"/>
            <a:ext cx="216027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r">
              <a:spcBef>
                <a:spcPts val="638"/>
              </a:spcBef>
            </a:pPr>
            <a:r>
              <a:rPr lang="en-US" sz="2800" baseline="30000" dirty="0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1</a:t>
            </a:r>
            <a:r>
              <a:rPr lang="en-US" sz="2800" dirty="0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Departamento de </a:t>
            </a:r>
            <a:r>
              <a:rPr lang="en-US" sz="2800" dirty="0" err="1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Farmacología</a:t>
            </a:r>
            <a:r>
              <a:rPr lang="en-US" sz="2800" dirty="0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 y </a:t>
            </a:r>
            <a:r>
              <a:rPr lang="en-US" sz="2800" dirty="0" err="1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Fisiología</a:t>
            </a:r>
            <a:r>
              <a:rPr lang="en-US" sz="2800" dirty="0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,. </a:t>
            </a:r>
            <a:r>
              <a:rPr lang="en-US" sz="2800" dirty="0" err="1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Laboratorio</a:t>
            </a:r>
            <a:r>
              <a:rPr lang="en-US" sz="2800" dirty="0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Transporte</a:t>
            </a:r>
            <a:r>
              <a:rPr lang="en-US" sz="2800" dirty="0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. Universidad de Zaragoza </a:t>
            </a:r>
            <a:r>
              <a:rPr lang="en-US" sz="2800" dirty="0">
                <a:solidFill>
                  <a:schemeClr val="tx1"/>
                </a:solidFill>
                <a:ea typeface="Arial" pitchFamily="-107" charset="0"/>
                <a:cs typeface="Arial" pitchFamily="-107" charset="0"/>
                <a:hlinkClick r:id="rId3"/>
              </a:rPr>
              <a:t>Alvaro.Casanova@unizar.es</a:t>
            </a:r>
            <a:endParaRPr lang="en-US" sz="2800" dirty="0">
              <a:solidFill>
                <a:schemeClr val="tx1"/>
              </a:solidFill>
              <a:ea typeface="Arial" pitchFamily="-107" charset="0"/>
              <a:cs typeface="Arial" pitchFamily="-107" charset="0"/>
            </a:endParaRPr>
          </a:p>
          <a:p>
            <a:pPr marL="39688" algn="r">
              <a:spcBef>
                <a:spcPts val="638"/>
              </a:spcBef>
            </a:pPr>
            <a:r>
              <a:rPr lang="en-US" sz="2800" baseline="30000" dirty="0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Departamento de </a:t>
            </a:r>
            <a:r>
              <a:rPr lang="en-US" sz="2800" dirty="0" err="1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Quimica</a:t>
            </a:r>
            <a:r>
              <a:rPr lang="en-US" sz="2800" dirty="0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Ánalitica</a:t>
            </a:r>
            <a:r>
              <a:rPr lang="en-US" sz="2800" dirty="0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Laboratorio</a:t>
            </a:r>
            <a:r>
              <a:rPr lang="en-US" sz="2800" dirty="0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Láser</a:t>
            </a:r>
            <a:r>
              <a:rPr lang="en-US" sz="2800" dirty="0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. Universidad de Zaragoza </a:t>
            </a:r>
            <a:r>
              <a:rPr lang="en-US" sz="2800" dirty="0">
                <a:solidFill>
                  <a:schemeClr val="tx1"/>
                </a:solidFill>
                <a:ea typeface="Arial" pitchFamily="-107" charset="0"/>
                <a:cs typeface="Arial" pitchFamily="-107" charset="0"/>
                <a:hlinkClick r:id="rId4"/>
              </a:rPr>
              <a:t>janzano@unizar.es</a:t>
            </a:r>
            <a:endParaRPr lang="en-US" sz="2800" dirty="0">
              <a:solidFill>
                <a:schemeClr val="tx1"/>
              </a:solidFill>
              <a:ea typeface="Arial" pitchFamily="-107" charset="0"/>
              <a:cs typeface="Arial" pitchFamily="-107" charset="0"/>
            </a:endParaRPr>
          </a:p>
        </p:txBody>
      </p:sp>
      <p:sp>
        <p:nvSpPr>
          <p:cNvPr id="3079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1602700" cy="1296988"/>
          </a:xfrm>
        </p:spPr>
        <p:txBody>
          <a:bodyPr rIns="132080"/>
          <a:lstStyle/>
          <a:p>
            <a:pPr indent="0" eaLnBrk="1" hangingPunct="1"/>
            <a:r>
              <a:rPr lang="en-US" dirty="0" err="1" smtClean="0"/>
              <a:t>Uso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TIC </a:t>
            </a:r>
            <a:r>
              <a:rPr lang="en-US" dirty="0" err="1" smtClean="0"/>
              <a:t>para</a:t>
            </a:r>
            <a:r>
              <a:rPr lang="en-US" smtClean="0"/>
              <a:t> el </a:t>
            </a:r>
            <a:r>
              <a:rPr lang="en-US" dirty="0" err="1" smtClean="0"/>
              <a:t>desarrollo</a:t>
            </a:r>
            <a:r>
              <a:rPr lang="en-US" dirty="0" smtClean="0"/>
              <a:t> de la </a:t>
            </a:r>
            <a:r>
              <a:rPr lang="en-US" dirty="0" err="1" smtClean="0"/>
              <a:t>docencia</a:t>
            </a:r>
            <a:r>
              <a:rPr lang="en-US" dirty="0" smtClean="0"/>
              <a:t> virtual </a:t>
            </a:r>
            <a:endParaRPr lang="en-US" dirty="0"/>
          </a:p>
        </p:txBody>
      </p:sp>
      <p:sp>
        <p:nvSpPr>
          <p:cNvPr id="308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79500" y="1562100"/>
            <a:ext cx="20523200" cy="679450"/>
          </a:xfrm>
        </p:spPr>
        <p:txBody>
          <a:bodyPr rIns="132080"/>
          <a:lstStyle/>
          <a:p>
            <a:pPr indent="0" eaLnBrk="1" hangingPunct="1">
              <a:lnSpc>
                <a:spcPct val="90000"/>
              </a:lnSpc>
            </a:pPr>
            <a:r>
              <a:rPr lang="en-US" dirty="0"/>
              <a:t>Álvaro Casanova </a:t>
            </a:r>
            <a:r>
              <a:rPr lang="en-US" dirty="0" err="1"/>
              <a:t>Flor</a:t>
            </a:r>
            <a:r>
              <a:rPr lang="en-US" dirty="0"/>
              <a:t> de Lis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err="1"/>
              <a:t>Jesús</a:t>
            </a:r>
            <a:r>
              <a:rPr lang="en-US" dirty="0"/>
              <a:t> Manuel </a:t>
            </a:r>
            <a:r>
              <a:rPr lang="en-US" dirty="0" err="1"/>
              <a:t>Anzano</a:t>
            </a:r>
            <a:r>
              <a:rPr lang="en-US" dirty="0"/>
              <a:t> Lacarte</a:t>
            </a:r>
            <a:r>
              <a:rPr lang="en-US" baseline="30000" dirty="0"/>
              <a:t>2</a:t>
            </a:r>
          </a:p>
        </p:txBody>
      </p:sp>
      <p:pic>
        <p:nvPicPr>
          <p:cNvPr id="38" name="Picture 2" descr="C:\Users\AlvaroCasanova\Desktop\Charla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910" y="7920980"/>
            <a:ext cx="5472607" cy="53015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9902" y="3600500"/>
            <a:ext cx="2952825" cy="296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0" name="Rectangle 8"/>
          <p:cNvSpPr>
            <a:spLocks/>
          </p:cNvSpPr>
          <p:nvPr/>
        </p:nvSpPr>
        <p:spPr bwMode="auto">
          <a:xfrm>
            <a:off x="544513" y="3451746"/>
            <a:ext cx="1517332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algn="just"/>
            <a:r>
              <a:rPr lang="es-ES_tradnl" sz="3200" dirty="0">
                <a:latin typeface="Calibri" charset="0"/>
                <a:cs typeface="Calibri" charset="0"/>
              </a:rPr>
              <a:t>La generación de recursos informáticos adaptados a la docencia requiere una formación, recursos y tiempo inabarcable para la mayoría de los docentes. Existen una gran cantidad de recursos “no especializados en docencia” pero con probados resultados en diferentes campos profesionales. </a:t>
            </a:r>
            <a:endParaRPr lang="en-US" sz="2800" b="1" dirty="0">
              <a:solidFill>
                <a:srgbClr val="CC3300"/>
              </a:solidFill>
              <a:latin typeface="Calibri" charset="0"/>
              <a:ea typeface="Arial" charset="0"/>
            </a:endParaRPr>
          </a:p>
        </p:txBody>
      </p:sp>
      <p:sp>
        <p:nvSpPr>
          <p:cNvPr id="41" name="Rectangle 3"/>
          <p:cNvSpPr>
            <a:spLocks/>
          </p:cNvSpPr>
          <p:nvPr/>
        </p:nvSpPr>
        <p:spPr bwMode="auto">
          <a:xfrm rot="10800000" flipV="1">
            <a:off x="112358" y="3240460"/>
            <a:ext cx="291930" cy="196280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lang="es-ES" dirty="0">
              <a:sym typeface="Arial" pitchFamily="-107" charset="0"/>
            </a:endParaRPr>
          </a:p>
        </p:txBody>
      </p:sp>
      <p:sp>
        <p:nvSpPr>
          <p:cNvPr id="42" name="Rectangle 8"/>
          <p:cNvSpPr>
            <a:spLocks/>
          </p:cNvSpPr>
          <p:nvPr/>
        </p:nvSpPr>
        <p:spPr bwMode="auto">
          <a:xfrm>
            <a:off x="4487863" y="11161340"/>
            <a:ext cx="11209337" cy="218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algn="just"/>
            <a:r>
              <a:rPr lang="es-ES" sz="4000" b="1" dirty="0">
                <a:solidFill>
                  <a:schemeClr val="tx1"/>
                </a:solidFill>
                <a:latin typeface="Calibri" charset="0"/>
                <a:cs typeface="Calibri" charset="0"/>
              </a:rPr>
              <a:t>La combinación de las propuestas nos indica que  podemos desarrollar una docencia virtual completa con vistas a futuros másteres “</a:t>
            </a:r>
            <a:r>
              <a:rPr lang="es-ES" sz="4000" b="1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on</a:t>
            </a:r>
            <a:r>
              <a:rPr lang="es-ES" sz="4000" b="1" dirty="0">
                <a:solidFill>
                  <a:schemeClr val="tx1"/>
                </a:solidFill>
                <a:latin typeface="Calibri" charset="0"/>
                <a:cs typeface="Calibri" charset="0"/>
              </a:rPr>
              <a:t> -line” de la Universidad de Zaragoza.</a:t>
            </a:r>
          </a:p>
          <a:p>
            <a:r>
              <a:rPr lang="es-ES" sz="4000" dirty="0">
                <a:latin typeface="Calibri" charset="0"/>
                <a:cs typeface="Calibri" charset="0"/>
              </a:rPr>
              <a:t> </a:t>
            </a:r>
          </a:p>
        </p:txBody>
      </p:sp>
      <p:pic>
        <p:nvPicPr>
          <p:cNvPr id="43" name="Picture 9" descr="http://myriamhernandez.files.wordpress.com/2011/03/logo-twitt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10746"/>
            <a:ext cx="795337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4 Rectángulo"/>
          <p:cNvSpPr/>
          <p:nvPr/>
        </p:nvSpPr>
        <p:spPr>
          <a:xfrm>
            <a:off x="1530350" y="5550421"/>
            <a:ext cx="1338580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Calibri" charset="0"/>
              </a:rPr>
              <a:t>Twiter</a:t>
            </a:r>
            <a:r>
              <a:rPr lang="es-ES" sz="2800" dirty="0">
                <a:latin typeface="Calibri" charset="0"/>
                <a:cs typeface="Calibri" charset="0"/>
              </a:rPr>
              <a:t> Como herramienta de difusión de noticias poniéndonos en contacto con los alumnos o cualquier otra persona del sector, permitiéndonos extender nuestro contenido. </a:t>
            </a:r>
          </a:p>
        </p:txBody>
      </p:sp>
      <p:pic>
        <p:nvPicPr>
          <p:cNvPr id="45" name="Picture 8" descr="https://encrypted-tbn0.google.com/images?q=tbn:ANd9GcQCmXL0aqs0vg_G0y9DUhBXixeo-aMcCKqnYhdreEYy07x9Y-INo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17" y="7190217"/>
            <a:ext cx="795029" cy="834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22 Rectángulo"/>
          <p:cNvSpPr/>
          <p:nvPr/>
        </p:nvSpPr>
        <p:spPr>
          <a:xfrm>
            <a:off x="1592263" y="7066483"/>
            <a:ext cx="13385800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Calibri" charset="0"/>
              </a:rPr>
              <a:t>Dropbox</a:t>
            </a:r>
            <a:r>
              <a:rPr lang="es-ES" sz="3200" dirty="0">
                <a:solidFill>
                  <a:schemeClr val="accent2"/>
                </a:solidFill>
                <a:latin typeface="Calibri" charset="0"/>
                <a:cs typeface="Calibri" charset="0"/>
              </a:rPr>
              <a:t> </a:t>
            </a:r>
            <a:r>
              <a:rPr lang="es-ES" sz="2800" dirty="0">
                <a:latin typeface="Calibri" charset="0"/>
                <a:cs typeface="Calibri" charset="0"/>
              </a:rPr>
              <a:t>Es un nuevo sistema en la nube. Nos va a permitir compartir todo tipo de documentos de forma inmediata y cómoda no solo profesor-alumno sino también de los alumnos hacia el profesor e incluso entre ellos fomentando el trabajo en grupo.</a:t>
            </a:r>
          </a:p>
        </p:txBody>
      </p:sp>
      <p:sp>
        <p:nvSpPr>
          <p:cNvPr id="47" name="25 Rectángulo"/>
          <p:cNvSpPr/>
          <p:nvPr/>
        </p:nvSpPr>
        <p:spPr>
          <a:xfrm>
            <a:off x="1501775" y="8995296"/>
            <a:ext cx="13385800" cy="18780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Calibri" charset="0"/>
              </a:rPr>
              <a:t>Team</a:t>
            </a:r>
            <a:r>
              <a:rPr lang="es-E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Calibri" charset="0"/>
              </a:rPr>
              <a:t> </a:t>
            </a:r>
            <a:r>
              <a:rPr lang="es-E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Calibri" charset="0"/>
              </a:rPr>
              <a:t>viewer</a:t>
            </a:r>
            <a:r>
              <a:rPr lang="es-ES" sz="3200" dirty="0">
                <a:solidFill>
                  <a:schemeClr val="accent2"/>
                </a:solidFill>
                <a:latin typeface="Calibri" charset="0"/>
                <a:cs typeface="Calibri" charset="0"/>
              </a:rPr>
              <a:t> </a:t>
            </a:r>
            <a:r>
              <a:rPr lang="es-ES_tradnl" sz="2800" dirty="0">
                <a:latin typeface="Calibri" charset="0"/>
                <a:cs typeface="Calibri" charset="0"/>
              </a:rPr>
              <a:t>Nos permite docencia en directo </a:t>
            </a:r>
            <a:r>
              <a:rPr lang="es-ES_tradnl" sz="2800" dirty="0" err="1">
                <a:latin typeface="Calibri" charset="0"/>
                <a:cs typeface="Calibri" charset="0"/>
              </a:rPr>
              <a:t>via</a:t>
            </a:r>
            <a:r>
              <a:rPr lang="es-ES_tradnl" sz="2800" dirty="0">
                <a:latin typeface="Calibri" charset="0"/>
                <a:cs typeface="Calibri" charset="0"/>
              </a:rPr>
              <a:t> </a:t>
            </a:r>
            <a:r>
              <a:rPr lang="es-ES" sz="2800" dirty="0">
                <a:latin typeface="Calibri" charset="0"/>
                <a:cs typeface="Calibri" charset="0"/>
              </a:rPr>
              <a:t> </a:t>
            </a:r>
            <a:r>
              <a:rPr lang="es-ES" sz="2800" dirty="0" err="1">
                <a:latin typeface="Calibri" charset="0"/>
                <a:cs typeface="Calibri" charset="0"/>
              </a:rPr>
              <a:t>streaming</a:t>
            </a:r>
            <a:r>
              <a:rPr lang="es-ES_tradnl" sz="2800" dirty="0">
                <a:latin typeface="Calibri" charset="0"/>
                <a:cs typeface="Calibri" charset="0"/>
              </a:rPr>
              <a:t>, con características  muy interesantes como son el  poder emitir la voz, la imagen del docente y además una presentación de diapositivas.</a:t>
            </a:r>
            <a:r>
              <a:rPr lang="es-ES" sz="2800" dirty="0">
                <a:latin typeface="Calibri" charset="0"/>
                <a:cs typeface="Calibri" charset="0"/>
              </a:rPr>
              <a:t> Podemos retransmitir una clase en directo desde cualquier lugar del mundo con las mismas herramientas que usamos en las  aulas cada día.</a:t>
            </a:r>
            <a:r>
              <a:rPr lang="es-ES_tradnl" sz="2800" dirty="0">
                <a:latin typeface="Calibri" charset="0"/>
                <a:cs typeface="Calibri" charset="0"/>
              </a:rPr>
              <a:t>.</a:t>
            </a:r>
          </a:p>
        </p:txBody>
      </p:sp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8214" y="3384476"/>
            <a:ext cx="2592812" cy="259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1232704"/>
            <a:ext cx="3703638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0" name="Picture 1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9031808"/>
            <a:ext cx="892175" cy="8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" name="5 Rectángulo"/>
          <p:cNvSpPr>
            <a:spLocks noChangeArrowheads="1"/>
          </p:cNvSpPr>
          <p:nvPr/>
        </p:nvSpPr>
        <p:spPr bwMode="auto">
          <a:xfrm>
            <a:off x="15574963" y="6481316"/>
            <a:ext cx="58118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ES_tradnl" sz="2800" b="1">
                <a:latin typeface="Iskoola Pota" charset="0"/>
                <a:cs typeface="Iskoola Pota" charset="0"/>
              </a:rPr>
              <a:t>La conferencia del Doctor Numata ha sido visionada a la vez desde España y Japón:</a:t>
            </a:r>
            <a:endParaRPr lang="es-ES" sz="2800" b="1">
              <a:latin typeface="Iskoola Pota" charset="0"/>
              <a:cs typeface="Iskoola Pota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648057"/>
      </a:accent1>
      <a:accent2>
        <a:srgbClr val="333399"/>
      </a:accent2>
      <a:accent3>
        <a:srgbClr val="FFFFFF"/>
      </a:accent3>
      <a:accent4>
        <a:srgbClr val="000000"/>
      </a:accent4>
      <a:accent5>
        <a:srgbClr val="B8C0B4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Pages>0</Pages>
  <Words>228</Words>
  <Characters>0</Characters>
  <Application>Microsoft Office PowerPoint</Application>
  <PresentationFormat>Custom</PresentationFormat>
  <Lines>0</Lines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Title &amp; Subtitle</vt:lpstr>
      <vt:lpstr>Diseño predeterminado</vt:lpstr>
      <vt:lpstr>Uso de las TIC para el desarrollo de la docencia virtual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Eva I. Muñoz</dc:creator>
  <cp:lastModifiedBy>amnis</cp:lastModifiedBy>
  <cp:revision>13</cp:revision>
  <dcterms:created xsi:type="dcterms:W3CDTF">2012-06-08T08:11:05Z</dcterms:created>
  <dcterms:modified xsi:type="dcterms:W3CDTF">2012-07-23T16:47:15Z</dcterms:modified>
</cp:coreProperties>
</file>